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2" r:id="rId2"/>
    <p:sldId id="256" r:id="rId3"/>
    <p:sldId id="257"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4" autoAdjust="0"/>
    <p:restoredTop sz="94661" autoAdjust="0"/>
  </p:normalViewPr>
  <p:slideViewPr>
    <p:cSldViewPr snapToGrid="0">
      <p:cViewPr varScale="1">
        <p:scale>
          <a:sx n="67" d="100"/>
          <a:sy n="67" d="100"/>
        </p:scale>
        <p:origin x="418" y="53"/>
      </p:cViewPr>
      <p:guideLst>
        <p:guide orient="horz" pos="2160"/>
        <p:guide pos="3840"/>
      </p:guideLst>
    </p:cSldViewPr>
  </p:slideViewPr>
  <p:notesTextViewPr>
    <p:cViewPr>
      <p:scale>
        <a:sx n="1" d="1"/>
        <a:sy n="1" d="1"/>
      </p:scale>
      <p:origin x="0" y="0"/>
    </p:cViewPr>
  </p:notesTextViewPr>
  <p:sorterViewPr>
    <p:cViewPr>
      <p:scale>
        <a:sx n="100" d="100"/>
        <a:sy n="100" d="100"/>
      </p:scale>
      <p:origin x="0" y="1502"/>
    </p:cViewPr>
  </p:sorterViewPr>
  <p:notesViewPr>
    <p:cSldViewPr snapToGrid="0">
      <p:cViewPr varScale="1">
        <p:scale>
          <a:sx n="59" d="100"/>
          <a:sy n="59" d="100"/>
        </p:scale>
        <p:origin x="-2525"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152A63-2B76-4241-8712-155A32DF05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a:extLst>
              <a:ext uri="{FF2B5EF4-FFF2-40B4-BE49-F238E27FC236}">
                <a16:creationId xmlns:a16="http://schemas.microsoft.com/office/drawing/2014/main" id="{69E0776E-77A5-48D4-9BB1-965C432B5B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17C7E97-63B7-4938-A46F-3BBF0785EEEE}" type="datetimeFigureOut">
              <a:rPr lang="en-US" smtClean="0"/>
              <a:t>2/1/2023</a:t>
            </a:fld>
            <a:endParaRPr lang="en-US"/>
          </a:p>
        </p:txBody>
      </p:sp>
      <p:sp>
        <p:nvSpPr>
          <p:cNvPr id="4" name="Footer Placeholder 3">
            <a:extLst>
              <a:ext uri="{FF2B5EF4-FFF2-40B4-BE49-F238E27FC236}">
                <a16:creationId xmlns:a16="http://schemas.microsoft.com/office/drawing/2014/main" id="{F877722B-4FF1-491B-A6AF-718A75820F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5" name="Slide Number Placeholder 4">
            <a:extLst>
              <a:ext uri="{FF2B5EF4-FFF2-40B4-BE49-F238E27FC236}">
                <a16:creationId xmlns:a16="http://schemas.microsoft.com/office/drawing/2014/main" id="{02FD8B70-24B0-4926-AAD6-742FC9AE9A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EEA086-B3C0-45E8-AAF6-510DC3E5ACBA}" type="slidenum">
              <a:rPr lang="en-US" smtClean="0"/>
              <a:t>‹#›</a:t>
            </a:fld>
            <a:endParaRPr lang="en-US"/>
          </a:p>
        </p:txBody>
      </p:sp>
    </p:spTree>
    <p:extLst>
      <p:ext uri="{BB962C8B-B14F-4D97-AF65-F5344CB8AC3E}">
        <p14:creationId xmlns:p14="http://schemas.microsoft.com/office/powerpoint/2010/main" val="219918927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5E3237-1620-44AA-B5B8-5D02C00E9F84}" type="datetimeFigureOut">
              <a:rPr lang="en-US" smtClean="0"/>
              <a:t>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3B15AA-8C60-4CC5-9BB7-5D6A06EDDAEE}" type="slidenum">
              <a:rPr lang="en-US" smtClean="0"/>
              <a:t>‹#›</a:t>
            </a:fld>
            <a:endParaRPr lang="en-US"/>
          </a:p>
        </p:txBody>
      </p:sp>
    </p:spTree>
    <p:extLst>
      <p:ext uri="{BB962C8B-B14F-4D97-AF65-F5344CB8AC3E}">
        <p14:creationId xmlns:p14="http://schemas.microsoft.com/office/powerpoint/2010/main" val="1430128737"/>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61CE4-CB2F-4847-808A-B0806EAE10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9843A7-4AF7-4D0C-BD1E-D96F82A5AD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50D46E-294E-4B3C-B6F8-B7C39F702C8B}"/>
              </a:ext>
            </a:extLst>
          </p:cNvPr>
          <p:cNvSpPr>
            <a:spLocks noGrp="1"/>
          </p:cNvSpPr>
          <p:nvPr>
            <p:ph type="dt" sz="half" idx="10"/>
          </p:nvPr>
        </p:nvSpPr>
        <p:spPr/>
        <p:txBody>
          <a:bodyPr/>
          <a:lstStyle/>
          <a:p>
            <a:fld id="{D5A60F7F-1B9F-4AB2-9A45-89582DE926B9}" type="datetimeFigureOut">
              <a:rPr lang="en-US" smtClean="0"/>
              <a:t>2/1/2023</a:t>
            </a:fld>
            <a:endParaRPr lang="en-US"/>
          </a:p>
        </p:txBody>
      </p:sp>
      <p:sp>
        <p:nvSpPr>
          <p:cNvPr id="5" name="Footer Placeholder 4">
            <a:extLst>
              <a:ext uri="{FF2B5EF4-FFF2-40B4-BE49-F238E27FC236}">
                <a16:creationId xmlns:a16="http://schemas.microsoft.com/office/drawing/2014/main" id="{38ABDCD9-61D5-4EA7-B1D8-F966C16A64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699EF-2853-4012-BDDB-2569DC344B02}"/>
              </a:ext>
            </a:extLst>
          </p:cNvPr>
          <p:cNvSpPr>
            <a:spLocks noGrp="1"/>
          </p:cNvSpPr>
          <p:nvPr>
            <p:ph type="sldNum" sz="quarter" idx="12"/>
          </p:nvPr>
        </p:nvSpPr>
        <p:spPr/>
        <p:txBody>
          <a:bodyPr/>
          <a:lstStyle/>
          <a:p>
            <a:fld id="{FE1A24B4-28EB-4222-BF72-A9554931EFAE}" type="slidenum">
              <a:rPr lang="en-US" smtClean="0"/>
              <a:t>‹#›</a:t>
            </a:fld>
            <a:endParaRPr lang="en-US"/>
          </a:p>
        </p:txBody>
      </p:sp>
    </p:spTree>
    <p:extLst>
      <p:ext uri="{BB962C8B-B14F-4D97-AF65-F5344CB8AC3E}">
        <p14:creationId xmlns:p14="http://schemas.microsoft.com/office/powerpoint/2010/main" val="3911468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05970-2AB6-4314-B6FE-BD5393A0C2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A65378-419C-4112-9213-B16C0D7F73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7BA7CE-C1B5-4644-A732-B2A1ECC71CDC}"/>
              </a:ext>
            </a:extLst>
          </p:cNvPr>
          <p:cNvSpPr>
            <a:spLocks noGrp="1"/>
          </p:cNvSpPr>
          <p:nvPr>
            <p:ph type="dt" sz="half" idx="10"/>
          </p:nvPr>
        </p:nvSpPr>
        <p:spPr/>
        <p:txBody>
          <a:bodyPr/>
          <a:lstStyle/>
          <a:p>
            <a:fld id="{D5A60F7F-1B9F-4AB2-9A45-89582DE926B9}" type="datetimeFigureOut">
              <a:rPr lang="en-US" smtClean="0"/>
              <a:t>2/1/2023</a:t>
            </a:fld>
            <a:endParaRPr lang="en-US"/>
          </a:p>
        </p:txBody>
      </p:sp>
      <p:sp>
        <p:nvSpPr>
          <p:cNvPr id="5" name="Footer Placeholder 4">
            <a:extLst>
              <a:ext uri="{FF2B5EF4-FFF2-40B4-BE49-F238E27FC236}">
                <a16:creationId xmlns:a16="http://schemas.microsoft.com/office/drawing/2014/main" id="{75154F0C-B01B-4049-A9C6-1D814FC8B3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762D5-BB38-483F-A288-096ED276833F}"/>
              </a:ext>
            </a:extLst>
          </p:cNvPr>
          <p:cNvSpPr>
            <a:spLocks noGrp="1"/>
          </p:cNvSpPr>
          <p:nvPr>
            <p:ph type="sldNum" sz="quarter" idx="12"/>
          </p:nvPr>
        </p:nvSpPr>
        <p:spPr/>
        <p:txBody>
          <a:bodyPr/>
          <a:lstStyle/>
          <a:p>
            <a:fld id="{FE1A24B4-28EB-4222-BF72-A9554931EFAE}" type="slidenum">
              <a:rPr lang="en-US" smtClean="0"/>
              <a:t>‹#›</a:t>
            </a:fld>
            <a:endParaRPr lang="en-US"/>
          </a:p>
        </p:txBody>
      </p:sp>
    </p:spTree>
    <p:extLst>
      <p:ext uri="{BB962C8B-B14F-4D97-AF65-F5344CB8AC3E}">
        <p14:creationId xmlns:p14="http://schemas.microsoft.com/office/powerpoint/2010/main" val="896798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D5930E-DBE7-42EE-8361-4A65E4C030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3F047A-86CA-4574-87C0-A68FACA2A6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516CFA-AAF0-4F60-A5A6-7FACEA01F113}"/>
              </a:ext>
            </a:extLst>
          </p:cNvPr>
          <p:cNvSpPr>
            <a:spLocks noGrp="1"/>
          </p:cNvSpPr>
          <p:nvPr>
            <p:ph type="dt" sz="half" idx="10"/>
          </p:nvPr>
        </p:nvSpPr>
        <p:spPr/>
        <p:txBody>
          <a:bodyPr/>
          <a:lstStyle/>
          <a:p>
            <a:fld id="{D5A60F7F-1B9F-4AB2-9A45-89582DE926B9}" type="datetimeFigureOut">
              <a:rPr lang="en-US" smtClean="0"/>
              <a:t>2/1/2023</a:t>
            </a:fld>
            <a:endParaRPr lang="en-US"/>
          </a:p>
        </p:txBody>
      </p:sp>
      <p:sp>
        <p:nvSpPr>
          <p:cNvPr id="5" name="Footer Placeholder 4">
            <a:extLst>
              <a:ext uri="{FF2B5EF4-FFF2-40B4-BE49-F238E27FC236}">
                <a16:creationId xmlns:a16="http://schemas.microsoft.com/office/drawing/2014/main" id="{6230EF0E-94DC-4882-AF15-50B775B261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5FBB25-F135-448A-ACB2-E88261188D4D}"/>
              </a:ext>
            </a:extLst>
          </p:cNvPr>
          <p:cNvSpPr>
            <a:spLocks noGrp="1"/>
          </p:cNvSpPr>
          <p:nvPr>
            <p:ph type="sldNum" sz="quarter" idx="12"/>
          </p:nvPr>
        </p:nvSpPr>
        <p:spPr/>
        <p:txBody>
          <a:bodyPr/>
          <a:lstStyle/>
          <a:p>
            <a:fld id="{FE1A24B4-28EB-4222-BF72-A9554931EFAE}" type="slidenum">
              <a:rPr lang="en-US" smtClean="0"/>
              <a:t>‹#›</a:t>
            </a:fld>
            <a:endParaRPr lang="en-US"/>
          </a:p>
        </p:txBody>
      </p:sp>
    </p:spTree>
    <p:extLst>
      <p:ext uri="{BB962C8B-B14F-4D97-AF65-F5344CB8AC3E}">
        <p14:creationId xmlns:p14="http://schemas.microsoft.com/office/powerpoint/2010/main" val="3801989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7CDBB-6AA8-4B59-8F3D-8693A04BB3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78C464-3CD0-4854-9267-7F29BE3D4E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446AF0-F6A8-43E2-BE68-7381C7187CEC}"/>
              </a:ext>
            </a:extLst>
          </p:cNvPr>
          <p:cNvSpPr>
            <a:spLocks noGrp="1"/>
          </p:cNvSpPr>
          <p:nvPr>
            <p:ph type="dt" sz="half" idx="10"/>
          </p:nvPr>
        </p:nvSpPr>
        <p:spPr/>
        <p:txBody>
          <a:bodyPr/>
          <a:lstStyle/>
          <a:p>
            <a:fld id="{D5A60F7F-1B9F-4AB2-9A45-89582DE926B9}" type="datetimeFigureOut">
              <a:rPr lang="en-US" smtClean="0"/>
              <a:t>2/1/2023</a:t>
            </a:fld>
            <a:endParaRPr lang="en-US"/>
          </a:p>
        </p:txBody>
      </p:sp>
      <p:sp>
        <p:nvSpPr>
          <p:cNvPr id="5" name="Footer Placeholder 4">
            <a:extLst>
              <a:ext uri="{FF2B5EF4-FFF2-40B4-BE49-F238E27FC236}">
                <a16:creationId xmlns:a16="http://schemas.microsoft.com/office/drawing/2014/main" id="{9C6DF382-708C-4703-8DEC-6422C27E7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A68516-9579-40F4-AA36-11BAE8F10B09}"/>
              </a:ext>
            </a:extLst>
          </p:cNvPr>
          <p:cNvSpPr>
            <a:spLocks noGrp="1"/>
          </p:cNvSpPr>
          <p:nvPr>
            <p:ph type="sldNum" sz="quarter" idx="12"/>
          </p:nvPr>
        </p:nvSpPr>
        <p:spPr/>
        <p:txBody>
          <a:bodyPr/>
          <a:lstStyle/>
          <a:p>
            <a:fld id="{FE1A24B4-28EB-4222-BF72-A9554931EFAE}" type="slidenum">
              <a:rPr lang="en-US" smtClean="0"/>
              <a:t>‹#›</a:t>
            </a:fld>
            <a:endParaRPr lang="en-US"/>
          </a:p>
        </p:txBody>
      </p:sp>
    </p:spTree>
    <p:extLst>
      <p:ext uri="{BB962C8B-B14F-4D97-AF65-F5344CB8AC3E}">
        <p14:creationId xmlns:p14="http://schemas.microsoft.com/office/powerpoint/2010/main" val="2207556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BFD5D-2494-47B9-8752-8F5A799A75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965C41-F896-42AE-ACD5-C5A5180D5B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7BC382-AFF9-4E81-937A-9B57D0B1FB1A}"/>
              </a:ext>
            </a:extLst>
          </p:cNvPr>
          <p:cNvSpPr>
            <a:spLocks noGrp="1"/>
          </p:cNvSpPr>
          <p:nvPr>
            <p:ph type="dt" sz="half" idx="10"/>
          </p:nvPr>
        </p:nvSpPr>
        <p:spPr/>
        <p:txBody>
          <a:bodyPr/>
          <a:lstStyle/>
          <a:p>
            <a:fld id="{D5A60F7F-1B9F-4AB2-9A45-89582DE926B9}" type="datetimeFigureOut">
              <a:rPr lang="en-US" smtClean="0"/>
              <a:t>2/1/2023</a:t>
            </a:fld>
            <a:endParaRPr lang="en-US"/>
          </a:p>
        </p:txBody>
      </p:sp>
      <p:sp>
        <p:nvSpPr>
          <p:cNvPr id="5" name="Footer Placeholder 4">
            <a:extLst>
              <a:ext uri="{FF2B5EF4-FFF2-40B4-BE49-F238E27FC236}">
                <a16:creationId xmlns:a16="http://schemas.microsoft.com/office/drawing/2014/main" id="{B88CF48E-896A-48B7-B8C9-8C7B11147D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2DA6C2-0F52-41C6-9F3A-7E485527D884}"/>
              </a:ext>
            </a:extLst>
          </p:cNvPr>
          <p:cNvSpPr>
            <a:spLocks noGrp="1"/>
          </p:cNvSpPr>
          <p:nvPr>
            <p:ph type="sldNum" sz="quarter" idx="12"/>
          </p:nvPr>
        </p:nvSpPr>
        <p:spPr/>
        <p:txBody>
          <a:bodyPr/>
          <a:lstStyle/>
          <a:p>
            <a:fld id="{FE1A24B4-28EB-4222-BF72-A9554931EFAE}" type="slidenum">
              <a:rPr lang="en-US" smtClean="0"/>
              <a:t>‹#›</a:t>
            </a:fld>
            <a:endParaRPr lang="en-US"/>
          </a:p>
        </p:txBody>
      </p:sp>
    </p:spTree>
    <p:extLst>
      <p:ext uri="{BB962C8B-B14F-4D97-AF65-F5344CB8AC3E}">
        <p14:creationId xmlns:p14="http://schemas.microsoft.com/office/powerpoint/2010/main" val="190597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31AD0-9784-4103-B76F-87206C024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39DAFF-3B6B-4881-8712-82E0B8D55F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C75F69-E6DE-401C-8038-9CD368A4E2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00EE11-4A37-4651-BE05-97217979D0B3}"/>
              </a:ext>
            </a:extLst>
          </p:cNvPr>
          <p:cNvSpPr>
            <a:spLocks noGrp="1"/>
          </p:cNvSpPr>
          <p:nvPr>
            <p:ph type="dt" sz="half" idx="10"/>
          </p:nvPr>
        </p:nvSpPr>
        <p:spPr/>
        <p:txBody>
          <a:bodyPr/>
          <a:lstStyle/>
          <a:p>
            <a:fld id="{D5A60F7F-1B9F-4AB2-9A45-89582DE926B9}" type="datetimeFigureOut">
              <a:rPr lang="en-US" smtClean="0"/>
              <a:t>2/1/2023</a:t>
            </a:fld>
            <a:endParaRPr lang="en-US"/>
          </a:p>
        </p:txBody>
      </p:sp>
      <p:sp>
        <p:nvSpPr>
          <p:cNvPr id="6" name="Footer Placeholder 5">
            <a:extLst>
              <a:ext uri="{FF2B5EF4-FFF2-40B4-BE49-F238E27FC236}">
                <a16:creationId xmlns:a16="http://schemas.microsoft.com/office/drawing/2014/main" id="{6B455534-32FB-4FAF-A7D1-4301CA5FB6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8683DE-0A9B-4D7A-83C4-A7D3FC848AED}"/>
              </a:ext>
            </a:extLst>
          </p:cNvPr>
          <p:cNvSpPr>
            <a:spLocks noGrp="1"/>
          </p:cNvSpPr>
          <p:nvPr>
            <p:ph type="sldNum" sz="quarter" idx="12"/>
          </p:nvPr>
        </p:nvSpPr>
        <p:spPr/>
        <p:txBody>
          <a:bodyPr/>
          <a:lstStyle/>
          <a:p>
            <a:fld id="{FE1A24B4-28EB-4222-BF72-A9554931EFAE}" type="slidenum">
              <a:rPr lang="en-US" smtClean="0"/>
              <a:t>‹#›</a:t>
            </a:fld>
            <a:endParaRPr lang="en-US"/>
          </a:p>
        </p:txBody>
      </p:sp>
    </p:spTree>
    <p:extLst>
      <p:ext uri="{BB962C8B-B14F-4D97-AF65-F5344CB8AC3E}">
        <p14:creationId xmlns:p14="http://schemas.microsoft.com/office/powerpoint/2010/main" val="4005296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05B7D-0937-46E9-A950-D1BD036357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2C2E62-E955-4B26-863B-4663E1B04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87CFBA-EBC2-47AB-8010-B70B3CA3C6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B13B52-586E-448C-A576-78CDE8C950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871D53-38DD-43E5-8201-DCACB9323C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B9DD13-E100-4C48-BCF6-63E9F3DD1606}"/>
              </a:ext>
            </a:extLst>
          </p:cNvPr>
          <p:cNvSpPr>
            <a:spLocks noGrp="1"/>
          </p:cNvSpPr>
          <p:nvPr>
            <p:ph type="dt" sz="half" idx="10"/>
          </p:nvPr>
        </p:nvSpPr>
        <p:spPr/>
        <p:txBody>
          <a:bodyPr/>
          <a:lstStyle/>
          <a:p>
            <a:fld id="{D5A60F7F-1B9F-4AB2-9A45-89582DE926B9}" type="datetimeFigureOut">
              <a:rPr lang="en-US" smtClean="0"/>
              <a:t>2/1/2023</a:t>
            </a:fld>
            <a:endParaRPr lang="en-US"/>
          </a:p>
        </p:txBody>
      </p:sp>
      <p:sp>
        <p:nvSpPr>
          <p:cNvPr id="8" name="Footer Placeholder 7">
            <a:extLst>
              <a:ext uri="{FF2B5EF4-FFF2-40B4-BE49-F238E27FC236}">
                <a16:creationId xmlns:a16="http://schemas.microsoft.com/office/drawing/2014/main" id="{33E17CA7-A614-4AFD-95AC-19E675D01B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998A66-25DB-43BA-BDB2-74462D3CDA4D}"/>
              </a:ext>
            </a:extLst>
          </p:cNvPr>
          <p:cNvSpPr>
            <a:spLocks noGrp="1"/>
          </p:cNvSpPr>
          <p:nvPr>
            <p:ph type="sldNum" sz="quarter" idx="12"/>
          </p:nvPr>
        </p:nvSpPr>
        <p:spPr/>
        <p:txBody>
          <a:bodyPr/>
          <a:lstStyle/>
          <a:p>
            <a:fld id="{FE1A24B4-28EB-4222-BF72-A9554931EFAE}" type="slidenum">
              <a:rPr lang="en-US" smtClean="0"/>
              <a:t>‹#›</a:t>
            </a:fld>
            <a:endParaRPr lang="en-US"/>
          </a:p>
        </p:txBody>
      </p:sp>
    </p:spTree>
    <p:extLst>
      <p:ext uri="{BB962C8B-B14F-4D97-AF65-F5344CB8AC3E}">
        <p14:creationId xmlns:p14="http://schemas.microsoft.com/office/powerpoint/2010/main" val="2466290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3D18-8EF8-4A2F-8DBA-58B0E7CBE5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DCFAEC-D534-489D-9ED4-2335B8F216E9}"/>
              </a:ext>
            </a:extLst>
          </p:cNvPr>
          <p:cNvSpPr>
            <a:spLocks noGrp="1"/>
          </p:cNvSpPr>
          <p:nvPr>
            <p:ph type="dt" sz="half" idx="10"/>
          </p:nvPr>
        </p:nvSpPr>
        <p:spPr/>
        <p:txBody>
          <a:bodyPr/>
          <a:lstStyle/>
          <a:p>
            <a:fld id="{D5A60F7F-1B9F-4AB2-9A45-89582DE926B9}" type="datetimeFigureOut">
              <a:rPr lang="en-US" smtClean="0"/>
              <a:t>2/1/2023</a:t>
            </a:fld>
            <a:endParaRPr lang="en-US"/>
          </a:p>
        </p:txBody>
      </p:sp>
      <p:sp>
        <p:nvSpPr>
          <p:cNvPr id="4" name="Footer Placeholder 3">
            <a:extLst>
              <a:ext uri="{FF2B5EF4-FFF2-40B4-BE49-F238E27FC236}">
                <a16:creationId xmlns:a16="http://schemas.microsoft.com/office/drawing/2014/main" id="{EF4E6312-3A7A-4FB7-AB43-CD7D8D38A9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62604F-87CC-4915-B851-5628BA4F3F40}"/>
              </a:ext>
            </a:extLst>
          </p:cNvPr>
          <p:cNvSpPr>
            <a:spLocks noGrp="1"/>
          </p:cNvSpPr>
          <p:nvPr>
            <p:ph type="sldNum" sz="quarter" idx="12"/>
          </p:nvPr>
        </p:nvSpPr>
        <p:spPr/>
        <p:txBody>
          <a:bodyPr/>
          <a:lstStyle/>
          <a:p>
            <a:fld id="{FE1A24B4-28EB-4222-BF72-A9554931EFAE}" type="slidenum">
              <a:rPr lang="en-US" smtClean="0"/>
              <a:t>‹#›</a:t>
            </a:fld>
            <a:endParaRPr lang="en-US"/>
          </a:p>
        </p:txBody>
      </p:sp>
    </p:spTree>
    <p:extLst>
      <p:ext uri="{BB962C8B-B14F-4D97-AF65-F5344CB8AC3E}">
        <p14:creationId xmlns:p14="http://schemas.microsoft.com/office/powerpoint/2010/main" val="276884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2AE2B7-B2DE-4693-9D66-BABE7A46E47E}"/>
              </a:ext>
            </a:extLst>
          </p:cNvPr>
          <p:cNvSpPr>
            <a:spLocks noGrp="1"/>
          </p:cNvSpPr>
          <p:nvPr>
            <p:ph type="dt" sz="half" idx="10"/>
          </p:nvPr>
        </p:nvSpPr>
        <p:spPr/>
        <p:txBody>
          <a:bodyPr/>
          <a:lstStyle/>
          <a:p>
            <a:fld id="{D5A60F7F-1B9F-4AB2-9A45-89582DE926B9}" type="datetimeFigureOut">
              <a:rPr lang="en-US" smtClean="0"/>
              <a:t>2/1/2023</a:t>
            </a:fld>
            <a:endParaRPr lang="en-US"/>
          </a:p>
        </p:txBody>
      </p:sp>
      <p:sp>
        <p:nvSpPr>
          <p:cNvPr id="3" name="Footer Placeholder 2">
            <a:extLst>
              <a:ext uri="{FF2B5EF4-FFF2-40B4-BE49-F238E27FC236}">
                <a16:creationId xmlns:a16="http://schemas.microsoft.com/office/drawing/2014/main" id="{1F86D269-A022-45D4-A73F-66F44AE301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18B25F-82CC-449A-B235-0201831DB41F}"/>
              </a:ext>
            </a:extLst>
          </p:cNvPr>
          <p:cNvSpPr>
            <a:spLocks noGrp="1"/>
          </p:cNvSpPr>
          <p:nvPr>
            <p:ph type="sldNum" sz="quarter" idx="12"/>
          </p:nvPr>
        </p:nvSpPr>
        <p:spPr/>
        <p:txBody>
          <a:bodyPr/>
          <a:lstStyle/>
          <a:p>
            <a:fld id="{FE1A24B4-28EB-4222-BF72-A9554931EFAE}" type="slidenum">
              <a:rPr lang="en-US" smtClean="0"/>
              <a:t>‹#›</a:t>
            </a:fld>
            <a:endParaRPr lang="en-US"/>
          </a:p>
        </p:txBody>
      </p:sp>
    </p:spTree>
    <p:extLst>
      <p:ext uri="{BB962C8B-B14F-4D97-AF65-F5344CB8AC3E}">
        <p14:creationId xmlns:p14="http://schemas.microsoft.com/office/powerpoint/2010/main" val="3624503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AE0F-A481-47EE-B1D1-555B580B5F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DFEAEC-6E16-4807-9842-9C4AF614A6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979368-7E1D-49E0-9F44-CB35943EE3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CBD20F-CB23-4A74-968A-C867C4B73673}"/>
              </a:ext>
            </a:extLst>
          </p:cNvPr>
          <p:cNvSpPr>
            <a:spLocks noGrp="1"/>
          </p:cNvSpPr>
          <p:nvPr>
            <p:ph type="dt" sz="half" idx="10"/>
          </p:nvPr>
        </p:nvSpPr>
        <p:spPr/>
        <p:txBody>
          <a:bodyPr/>
          <a:lstStyle/>
          <a:p>
            <a:fld id="{D5A60F7F-1B9F-4AB2-9A45-89582DE926B9}" type="datetimeFigureOut">
              <a:rPr lang="en-US" smtClean="0"/>
              <a:t>2/1/2023</a:t>
            </a:fld>
            <a:endParaRPr lang="en-US"/>
          </a:p>
        </p:txBody>
      </p:sp>
      <p:sp>
        <p:nvSpPr>
          <p:cNvPr id="6" name="Footer Placeholder 5">
            <a:extLst>
              <a:ext uri="{FF2B5EF4-FFF2-40B4-BE49-F238E27FC236}">
                <a16:creationId xmlns:a16="http://schemas.microsoft.com/office/drawing/2014/main" id="{07912B8F-6D0B-4EC7-A260-378F00B7BC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0971DB-276E-447D-8A90-00195C3002E9}"/>
              </a:ext>
            </a:extLst>
          </p:cNvPr>
          <p:cNvSpPr>
            <a:spLocks noGrp="1"/>
          </p:cNvSpPr>
          <p:nvPr>
            <p:ph type="sldNum" sz="quarter" idx="12"/>
          </p:nvPr>
        </p:nvSpPr>
        <p:spPr/>
        <p:txBody>
          <a:bodyPr/>
          <a:lstStyle/>
          <a:p>
            <a:fld id="{FE1A24B4-28EB-4222-BF72-A9554931EFAE}" type="slidenum">
              <a:rPr lang="en-US" smtClean="0"/>
              <a:t>‹#›</a:t>
            </a:fld>
            <a:endParaRPr lang="en-US"/>
          </a:p>
        </p:txBody>
      </p:sp>
    </p:spTree>
    <p:extLst>
      <p:ext uri="{BB962C8B-B14F-4D97-AF65-F5344CB8AC3E}">
        <p14:creationId xmlns:p14="http://schemas.microsoft.com/office/powerpoint/2010/main" val="3184498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B070A-C02F-45D3-B4C5-3BFE8EC587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B37D8D-B5F6-47B6-8C69-4D9306C120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5D7C07-D8A7-4A07-8751-B0C5F5DCA3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083933-6ECC-402E-97B9-EAAD7AA4438C}"/>
              </a:ext>
            </a:extLst>
          </p:cNvPr>
          <p:cNvSpPr>
            <a:spLocks noGrp="1"/>
          </p:cNvSpPr>
          <p:nvPr>
            <p:ph type="dt" sz="half" idx="10"/>
          </p:nvPr>
        </p:nvSpPr>
        <p:spPr/>
        <p:txBody>
          <a:bodyPr/>
          <a:lstStyle/>
          <a:p>
            <a:fld id="{D5A60F7F-1B9F-4AB2-9A45-89582DE926B9}" type="datetimeFigureOut">
              <a:rPr lang="en-US" smtClean="0"/>
              <a:t>2/1/2023</a:t>
            </a:fld>
            <a:endParaRPr lang="en-US"/>
          </a:p>
        </p:txBody>
      </p:sp>
      <p:sp>
        <p:nvSpPr>
          <p:cNvPr id="6" name="Footer Placeholder 5">
            <a:extLst>
              <a:ext uri="{FF2B5EF4-FFF2-40B4-BE49-F238E27FC236}">
                <a16:creationId xmlns:a16="http://schemas.microsoft.com/office/drawing/2014/main" id="{4D6417E1-CFCA-45F4-94EF-E50DB7C18A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A8F93A-3602-4624-AD4D-B0D3E38B3EE6}"/>
              </a:ext>
            </a:extLst>
          </p:cNvPr>
          <p:cNvSpPr>
            <a:spLocks noGrp="1"/>
          </p:cNvSpPr>
          <p:nvPr>
            <p:ph type="sldNum" sz="quarter" idx="12"/>
          </p:nvPr>
        </p:nvSpPr>
        <p:spPr/>
        <p:txBody>
          <a:bodyPr/>
          <a:lstStyle/>
          <a:p>
            <a:fld id="{FE1A24B4-28EB-4222-BF72-A9554931EFAE}" type="slidenum">
              <a:rPr lang="en-US" smtClean="0"/>
              <a:t>‹#›</a:t>
            </a:fld>
            <a:endParaRPr lang="en-US"/>
          </a:p>
        </p:txBody>
      </p:sp>
    </p:spTree>
    <p:extLst>
      <p:ext uri="{BB962C8B-B14F-4D97-AF65-F5344CB8AC3E}">
        <p14:creationId xmlns:p14="http://schemas.microsoft.com/office/powerpoint/2010/main" val="261261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E49825A-5904-401C-A4BC-C7D073C4758B}"/>
              </a:ext>
            </a:extLst>
          </p:cNvPr>
          <p:cNvSpPr>
            <a:spLocks noGrp="1"/>
          </p:cNvSpPr>
          <p:nvPr>
            <p:ph type="ftr" sz="quarter" idx="3"/>
          </p:nvPr>
        </p:nvSpPr>
        <p:spPr>
          <a:xfrm>
            <a:off x="6003634" y="5976203"/>
            <a:ext cx="184731" cy="830997"/>
          </a:xfrm>
          <a:prstGeom prst="rect">
            <a:avLst/>
          </a:prstGeom>
        </p:spPr>
        <p:txBody>
          <a:bodyPr vert="horz" wrap="none" lIns="91440" tIns="45720" rIns="91440" bIns="45720" rtlCol="0" anchor="b" anchorCtr="1">
            <a:spAutoFit/>
          </a:bodyPr>
          <a:lstStyle>
            <a:lvl1pPr algn="ctr">
              <a:defRPr sz="1200">
                <a:solidFill>
                  <a:schemeClr val="tx1">
                    <a:tint val="75000"/>
                  </a:schemeClr>
                </a:solidFill>
              </a:defRPr>
            </a:lvl1pPr>
          </a:lstStyle>
          <a:p>
            <a:endParaRPr lang="en-US"/>
          </a:p>
          <a:p>
            <a:endParaRPr lang="en-US"/>
          </a:p>
          <a:p>
            <a:endParaRPr lang="en-US"/>
          </a:p>
          <a:p>
            <a:endParaRPr lang="en-US"/>
          </a:p>
        </p:txBody>
      </p:sp>
      <p:sp>
        <p:nvSpPr>
          <p:cNvPr id="2" name="Title Placeholder 1">
            <a:extLst>
              <a:ext uri="{FF2B5EF4-FFF2-40B4-BE49-F238E27FC236}">
                <a16:creationId xmlns:a16="http://schemas.microsoft.com/office/drawing/2014/main" id="{2CE79D4E-90FD-4AE4-BB78-D370BEF1A6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A518EA-67BD-474C-A363-E5C07E18D9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68460A-830E-4C10-A270-AF58738B40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A60F7F-1B9F-4AB2-9A45-89582DE926B9}" type="datetimeFigureOut">
              <a:rPr lang="en-US" smtClean="0"/>
              <a:t>2/1/2023</a:t>
            </a:fld>
            <a:endParaRPr lang="en-US"/>
          </a:p>
        </p:txBody>
      </p:sp>
      <p:sp>
        <p:nvSpPr>
          <p:cNvPr id="6" name="Slide Number Placeholder 5">
            <a:extLst>
              <a:ext uri="{FF2B5EF4-FFF2-40B4-BE49-F238E27FC236}">
                <a16:creationId xmlns:a16="http://schemas.microsoft.com/office/drawing/2014/main" id="{A7252FF6-850C-40F3-AEF9-BF2ABE081A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A24B4-28EB-4222-BF72-A9554931EFAE}" type="slidenum">
              <a:rPr lang="en-US" smtClean="0"/>
              <a:t>‹#›</a:t>
            </a:fld>
            <a:endParaRPr lang="en-US"/>
          </a:p>
        </p:txBody>
      </p:sp>
    </p:spTree>
    <p:extLst>
      <p:ext uri="{BB962C8B-B14F-4D97-AF65-F5344CB8AC3E}">
        <p14:creationId xmlns:p14="http://schemas.microsoft.com/office/powerpoint/2010/main" val="868825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1">
            <a:extLst>
              <a:ext uri="{FF2B5EF4-FFF2-40B4-BE49-F238E27FC236}">
                <a16:creationId xmlns:a16="http://schemas.microsoft.com/office/drawing/2014/main" id="{DDCB0793-61CD-4C0D-A982-3613B725A857}"/>
              </a:ext>
            </a:extLst>
          </p:cNvPr>
          <p:cNvSpPr>
            <a:spLocks noGrp="1"/>
          </p:cNvSpPr>
          <p:nvPr>
            <p:ph type="ftr" sz="quarter" idx="11"/>
          </p:nvPr>
        </p:nvSpPr>
        <p:spPr>
          <a:xfrm>
            <a:off x="6003634" y="6345535"/>
            <a:ext cx="184731" cy="461665"/>
          </a:xfrm>
        </p:spPr>
        <p:txBody>
          <a:bodyPr wrap="none" anchor="b" anchorCtr="1">
            <a:spAutoFit/>
          </a:bodyPr>
          <a:lstStyle/>
          <a:p>
            <a:endParaRPr lang="en-US"/>
          </a:p>
          <a:p>
            <a:endParaRPr lang="en-US"/>
          </a:p>
        </p:txBody>
      </p:sp>
      <p:sp>
        <p:nvSpPr>
          <p:cNvPr id="2" name="Title 1">
            <a:extLst>
              <a:ext uri="{FF2B5EF4-FFF2-40B4-BE49-F238E27FC236}">
                <a16:creationId xmlns:a16="http://schemas.microsoft.com/office/drawing/2014/main" id="{A4F8ED62-0D4E-4F21-AE87-A8037A9858D2}"/>
              </a:ext>
            </a:extLst>
          </p:cNvPr>
          <p:cNvSpPr>
            <a:spLocks noGrp="1"/>
          </p:cNvSpPr>
          <p:nvPr>
            <p:ph type="ctrTitle"/>
          </p:nvPr>
        </p:nvSpPr>
        <p:spPr>
          <a:xfrm>
            <a:off x="1288642" y="208745"/>
            <a:ext cx="9144000" cy="1687398"/>
          </a:xfrm>
        </p:spPr>
        <p:txBody>
          <a:bodyPr>
            <a:noAutofit/>
          </a:bodyPr>
          <a:lstStyle/>
          <a:p>
            <a:r>
              <a:rPr lang="en-US" sz="3600" b="1" dirty="0">
                <a:solidFill>
                  <a:srgbClr val="002060"/>
                </a:solidFill>
                <a:latin typeface="Britannic Bold" panose="020B0903060703020204" pitchFamily="34" charset="0"/>
                <a:cs typeface="Aharoni" panose="020B0604020202020204" pitchFamily="2" charset="-79"/>
              </a:rPr>
              <a:t>National Management Association </a:t>
            </a:r>
            <a:br>
              <a:rPr lang="en-US" sz="3600" b="1" dirty="0">
                <a:solidFill>
                  <a:srgbClr val="002060"/>
                </a:solidFill>
                <a:latin typeface="Britannic Bold" panose="020B0903060703020204" pitchFamily="34" charset="0"/>
                <a:cs typeface="Aharoni" panose="020B0604020202020204" pitchFamily="2" charset="-79"/>
              </a:rPr>
            </a:br>
            <a:r>
              <a:rPr lang="en-US" sz="3600" b="1" dirty="0">
                <a:solidFill>
                  <a:srgbClr val="002060"/>
                </a:solidFill>
                <a:latin typeface="Britannic Bold" panose="020B0903060703020204" pitchFamily="34" charset="0"/>
                <a:cs typeface="Aharoni" panose="020B0604020202020204" pitchFamily="2" charset="-79"/>
              </a:rPr>
              <a:t>Peach Council </a:t>
            </a:r>
            <a:br>
              <a:rPr lang="en-US" sz="3600" b="1" dirty="0">
                <a:solidFill>
                  <a:srgbClr val="002060"/>
                </a:solidFill>
                <a:latin typeface="Britannic Bold" panose="020B0903060703020204" pitchFamily="34" charset="0"/>
                <a:cs typeface="Aharoni" panose="020B0604020202020204" pitchFamily="2" charset="-79"/>
              </a:rPr>
            </a:br>
            <a:r>
              <a:rPr lang="en-US" sz="3600" b="1" dirty="0">
                <a:solidFill>
                  <a:srgbClr val="002060"/>
                </a:solidFill>
                <a:latin typeface="Britannic Bold" panose="020B0903060703020204" pitchFamily="34" charset="0"/>
                <a:cs typeface="Aharoni" panose="020B0604020202020204" pitchFamily="2" charset="-79"/>
              </a:rPr>
              <a:t>Announces</a:t>
            </a:r>
          </a:p>
        </p:txBody>
      </p:sp>
      <p:sp>
        <p:nvSpPr>
          <p:cNvPr id="3" name="Subtitle 2">
            <a:extLst>
              <a:ext uri="{FF2B5EF4-FFF2-40B4-BE49-F238E27FC236}">
                <a16:creationId xmlns:a16="http://schemas.microsoft.com/office/drawing/2014/main" id="{62D7238E-3E49-4570-A7DE-EFD7D436710A}"/>
              </a:ext>
            </a:extLst>
          </p:cNvPr>
          <p:cNvSpPr>
            <a:spLocks noGrp="1"/>
          </p:cNvSpPr>
          <p:nvPr>
            <p:ph type="subTitle" idx="1"/>
          </p:nvPr>
        </p:nvSpPr>
        <p:spPr>
          <a:xfrm>
            <a:off x="2539592" y="2128188"/>
            <a:ext cx="6642101" cy="777015"/>
          </a:xfrm>
        </p:spPr>
        <p:txBody>
          <a:bodyPr>
            <a:normAutofit fontScale="70000" lnSpcReduction="20000"/>
          </a:bodyPr>
          <a:lstStyle/>
          <a:p>
            <a:r>
              <a:rPr lang="en-US" sz="3600" b="1" dirty="0">
                <a:solidFill>
                  <a:srgbClr val="002060"/>
                </a:solidFill>
                <a:effectLst>
                  <a:outerShdw blurRad="38100" dist="38100" dir="2700000" algn="tl">
                    <a:srgbClr val="000000">
                      <a:alpha val="43137"/>
                    </a:srgbClr>
                  </a:outerShdw>
                </a:effectLst>
                <a:latin typeface="Copperplate Gothic Bold" panose="020E0705020206020404" pitchFamily="34" charset="0"/>
              </a:rPr>
              <a:t>7</a:t>
            </a:r>
            <a:r>
              <a:rPr lang="en-US" sz="3600" b="1" baseline="30000" dirty="0">
                <a:solidFill>
                  <a:srgbClr val="002060"/>
                </a:solidFill>
                <a:effectLst>
                  <a:outerShdw blurRad="38100" dist="38100" dir="2700000" algn="tl">
                    <a:srgbClr val="000000">
                      <a:alpha val="43137"/>
                    </a:srgbClr>
                  </a:outerShdw>
                </a:effectLst>
                <a:latin typeface="Copperplate Gothic Bold" panose="020E0705020206020404" pitchFamily="34" charset="0"/>
              </a:rPr>
              <a:t>th</a:t>
            </a:r>
            <a:r>
              <a:rPr lang="en-US" sz="3600" b="1" dirty="0">
                <a:solidFill>
                  <a:srgbClr val="002060"/>
                </a:solidFill>
                <a:effectLst>
                  <a:outerShdw blurRad="38100" dist="38100" dir="2700000" algn="tl">
                    <a:srgbClr val="000000">
                      <a:alpha val="43137"/>
                    </a:srgbClr>
                  </a:outerShdw>
                </a:effectLst>
                <a:latin typeface="Copperplate Gothic Bold" panose="020E0705020206020404" pitchFamily="34" charset="0"/>
              </a:rPr>
              <a:t> and 8</a:t>
            </a:r>
            <a:r>
              <a:rPr lang="en-US" sz="3600" b="1" baseline="30000" dirty="0">
                <a:solidFill>
                  <a:srgbClr val="002060"/>
                </a:solidFill>
                <a:effectLst>
                  <a:outerShdw blurRad="38100" dist="38100" dir="2700000" algn="tl">
                    <a:srgbClr val="000000">
                      <a:alpha val="43137"/>
                    </a:srgbClr>
                  </a:outerShdw>
                </a:effectLst>
                <a:latin typeface="Copperplate Gothic Bold" panose="020E0705020206020404" pitchFamily="34" charset="0"/>
              </a:rPr>
              <a:t>th</a:t>
            </a:r>
            <a:r>
              <a:rPr lang="en-US" sz="3600" b="1" dirty="0">
                <a:solidFill>
                  <a:srgbClr val="002060"/>
                </a:solidFill>
                <a:effectLst>
                  <a:outerShdw blurRad="38100" dist="38100" dir="2700000" algn="tl">
                    <a:srgbClr val="000000">
                      <a:alpha val="43137"/>
                    </a:srgbClr>
                  </a:outerShdw>
                </a:effectLst>
                <a:latin typeface="Copperplate Gothic Bold" panose="020E0705020206020404" pitchFamily="34" charset="0"/>
              </a:rPr>
              <a:t> Grade </a:t>
            </a:r>
          </a:p>
          <a:p>
            <a:r>
              <a:rPr lang="en-US" sz="3600" b="1" dirty="0">
                <a:solidFill>
                  <a:srgbClr val="002060"/>
                </a:solidFill>
                <a:effectLst>
                  <a:outerShdw blurRad="38100" dist="38100" dir="2700000" algn="tl">
                    <a:srgbClr val="000000">
                      <a:alpha val="43137"/>
                    </a:srgbClr>
                  </a:outerShdw>
                </a:effectLst>
                <a:latin typeface="Copperplate Gothic Bold" panose="020E0705020206020404" pitchFamily="34" charset="0"/>
              </a:rPr>
              <a:t>Essay Writing Contest</a:t>
            </a:r>
          </a:p>
        </p:txBody>
      </p:sp>
      <p:pic>
        <p:nvPicPr>
          <p:cNvPr id="5" name="Picture 4">
            <a:extLst>
              <a:ext uri="{FF2B5EF4-FFF2-40B4-BE49-F238E27FC236}">
                <a16:creationId xmlns:a16="http://schemas.microsoft.com/office/drawing/2014/main" id="{7030C972-A2A8-477B-AA16-29241B2C58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9623" y="5321431"/>
            <a:ext cx="3231728" cy="853518"/>
          </a:xfrm>
          <a:prstGeom prst="rect">
            <a:avLst/>
          </a:prstGeom>
        </p:spPr>
      </p:pic>
      <p:sp>
        <p:nvSpPr>
          <p:cNvPr id="6" name="TextBox 5">
            <a:extLst>
              <a:ext uri="{FF2B5EF4-FFF2-40B4-BE49-F238E27FC236}">
                <a16:creationId xmlns:a16="http://schemas.microsoft.com/office/drawing/2014/main" id="{FE76960F-7DAD-4DAA-BADB-ADE2063DD6C9}"/>
              </a:ext>
            </a:extLst>
          </p:cNvPr>
          <p:cNvSpPr txBox="1"/>
          <p:nvPr/>
        </p:nvSpPr>
        <p:spPr>
          <a:xfrm>
            <a:off x="4402294" y="3087578"/>
            <a:ext cx="2916696" cy="369332"/>
          </a:xfrm>
          <a:prstGeom prst="rect">
            <a:avLst/>
          </a:prstGeom>
          <a:noFill/>
        </p:spPr>
        <p:txBody>
          <a:bodyPr wrap="none" rtlCol="0">
            <a:spAutoFit/>
          </a:bodyPr>
          <a:lstStyle/>
          <a:p>
            <a:pPr algn="ctr"/>
            <a:r>
              <a:rPr lang="en-US" b="1" dirty="0">
                <a:solidFill>
                  <a:srgbClr val="002060"/>
                </a:solidFill>
              </a:rPr>
              <a:t>Entry Deadline: April 3, 2023</a:t>
            </a:r>
          </a:p>
        </p:txBody>
      </p:sp>
      <p:sp>
        <p:nvSpPr>
          <p:cNvPr id="7" name="TextBox 6">
            <a:extLst>
              <a:ext uri="{FF2B5EF4-FFF2-40B4-BE49-F238E27FC236}">
                <a16:creationId xmlns:a16="http://schemas.microsoft.com/office/drawing/2014/main" id="{72411B7E-9B11-4A29-B55C-9AE452D80512}"/>
              </a:ext>
            </a:extLst>
          </p:cNvPr>
          <p:cNvSpPr txBox="1"/>
          <p:nvPr/>
        </p:nvSpPr>
        <p:spPr>
          <a:xfrm>
            <a:off x="322072" y="3553767"/>
            <a:ext cx="10868442" cy="830997"/>
          </a:xfrm>
          <a:prstGeom prst="rect">
            <a:avLst/>
          </a:prstGeom>
          <a:noFill/>
        </p:spPr>
        <p:txBody>
          <a:bodyPr wrap="square" rtlCol="0">
            <a:spAutoFit/>
          </a:bodyPr>
          <a:lstStyle/>
          <a:p>
            <a:pPr algn="ctr"/>
            <a:r>
              <a:rPr lang="en-US" sz="2400" b="1" dirty="0"/>
              <a:t>Essay Theme:  </a:t>
            </a:r>
            <a:br>
              <a:rPr lang="en-US" sz="2400" b="1" dirty="0"/>
            </a:br>
            <a:r>
              <a:rPr lang="en-US" sz="2400" b="1" dirty="0">
                <a:solidFill>
                  <a:schemeClr val="accent6">
                    <a:lumMod val="75000"/>
                  </a:schemeClr>
                </a:solidFill>
              </a:rPr>
              <a:t>“What are the traits or characteristics of a good student leader in high school?”</a:t>
            </a:r>
          </a:p>
        </p:txBody>
      </p:sp>
      <p:pic>
        <p:nvPicPr>
          <p:cNvPr id="10" name="Picture 9">
            <a:extLst>
              <a:ext uri="{FF2B5EF4-FFF2-40B4-BE49-F238E27FC236}">
                <a16:creationId xmlns:a16="http://schemas.microsoft.com/office/drawing/2014/main" id="{4A9EB639-2EBE-419E-AEB4-AC54025478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7700" y="216029"/>
            <a:ext cx="2529870" cy="1946814"/>
          </a:xfrm>
          <a:prstGeom prst="rect">
            <a:avLst/>
          </a:prstGeom>
        </p:spPr>
      </p:pic>
      <p:sp>
        <p:nvSpPr>
          <p:cNvPr id="11" name="Rectangle 10">
            <a:extLst>
              <a:ext uri="{FF2B5EF4-FFF2-40B4-BE49-F238E27FC236}">
                <a16:creationId xmlns:a16="http://schemas.microsoft.com/office/drawing/2014/main" id="{DEEE977A-6264-4D02-B050-DB82B33CF75A}"/>
              </a:ext>
            </a:extLst>
          </p:cNvPr>
          <p:cNvSpPr/>
          <p:nvPr/>
        </p:nvSpPr>
        <p:spPr>
          <a:xfrm>
            <a:off x="1000206" y="4444268"/>
            <a:ext cx="6096000" cy="1754326"/>
          </a:xfrm>
          <a:prstGeom prst="rect">
            <a:avLst/>
          </a:prstGeom>
        </p:spPr>
        <p:txBody>
          <a:bodyPr>
            <a:spAutoFit/>
          </a:bodyPr>
          <a:lstStyle/>
          <a:p>
            <a:r>
              <a:rPr lang="en-US" sz="3600" b="1"/>
              <a:t>1</a:t>
            </a:r>
            <a:r>
              <a:rPr lang="en-US" sz="3600" b="1" baseline="30000"/>
              <a:t>st</a:t>
            </a:r>
            <a:r>
              <a:rPr lang="en-US" sz="3600" b="1"/>
              <a:t> Place Award</a:t>
            </a:r>
            <a:r>
              <a:rPr lang="en-US" sz="3600" b="1" dirty="0"/>
              <a:t>		</a:t>
            </a:r>
            <a:r>
              <a:rPr lang="en-US" sz="3600" b="1" dirty="0">
                <a:solidFill>
                  <a:srgbClr val="FF0000"/>
                </a:solidFill>
              </a:rPr>
              <a:t>$75</a:t>
            </a:r>
          </a:p>
          <a:p>
            <a:r>
              <a:rPr lang="en-US" sz="3600" b="1"/>
              <a:t>2</a:t>
            </a:r>
            <a:r>
              <a:rPr lang="en-US" sz="3600" b="1" baseline="30000"/>
              <a:t>nd</a:t>
            </a:r>
            <a:r>
              <a:rPr lang="en-US" sz="3600" b="1"/>
              <a:t> Place Award</a:t>
            </a:r>
            <a:r>
              <a:rPr lang="en-US" sz="3600" b="1" dirty="0"/>
              <a:t>		</a:t>
            </a:r>
            <a:r>
              <a:rPr lang="en-US" sz="3600" b="1" dirty="0">
                <a:solidFill>
                  <a:srgbClr val="FF0000"/>
                </a:solidFill>
              </a:rPr>
              <a:t>$50</a:t>
            </a:r>
          </a:p>
          <a:p>
            <a:r>
              <a:rPr lang="en-US" sz="3600" b="1"/>
              <a:t>3</a:t>
            </a:r>
            <a:r>
              <a:rPr lang="en-US" sz="3600" b="1" baseline="30000"/>
              <a:t>rd</a:t>
            </a:r>
            <a:r>
              <a:rPr lang="en-US" sz="3600" b="1"/>
              <a:t> Place Award</a:t>
            </a:r>
            <a:r>
              <a:rPr lang="en-US" sz="3600" dirty="0"/>
              <a:t>		</a:t>
            </a:r>
            <a:r>
              <a:rPr lang="en-US" sz="3600" b="1" dirty="0">
                <a:solidFill>
                  <a:srgbClr val="FF0000"/>
                </a:solidFill>
              </a:rPr>
              <a:t>$25</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2072" y="391622"/>
            <a:ext cx="1595628" cy="1595628"/>
          </a:xfrm>
          <a:prstGeom prst="rect">
            <a:avLst/>
          </a:prstGeom>
        </p:spPr>
      </p:pic>
    </p:spTree>
    <p:extLst>
      <p:ext uri="{BB962C8B-B14F-4D97-AF65-F5344CB8AC3E}">
        <p14:creationId xmlns:p14="http://schemas.microsoft.com/office/powerpoint/2010/main" val="4192309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43EBABF9-F71F-498E-A026-9250C9EEC472}"/>
              </a:ext>
            </a:extLst>
          </p:cNvPr>
          <p:cNvSpPr>
            <a:spLocks noGrp="1"/>
          </p:cNvSpPr>
          <p:nvPr>
            <p:ph type="ftr" sz="quarter" idx="11"/>
          </p:nvPr>
        </p:nvSpPr>
        <p:spPr>
          <a:xfrm>
            <a:off x="6003634" y="6345535"/>
            <a:ext cx="184731" cy="461665"/>
          </a:xfrm>
        </p:spPr>
        <p:txBody>
          <a:bodyPr wrap="none" anchor="b" anchorCtr="1">
            <a:spAutoFit/>
          </a:bodyPr>
          <a:lstStyle/>
          <a:p>
            <a:endParaRPr lang="en-US"/>
          </a:p>
          <a:p>
            <a:endParaRPr lang="en-US"/>
          </a:p>
        </p:txBody>
      </p:sp>
      <p:sp>
        <p:nvSpPr>
          <p:cNvPr id="2" name="Title 1">
            <a:extLst>
              <a:ext uri="{FF2B5EF4-FFF2-40B4-BE49-F238E27FC236}">
                <a16:creationId xmlns:a16="http://schemas.microsoft.com/office/drawing/2014/main" id="{7B5B7E9B-AB4D-44D7-8E9B-73E550FE0209}"/>
              </a:ext>
            </a:extLst>
          </p:cNvPr>
          <p:cNvSpPr>
            <a:spLocks noGrp="1"/>
          </p:cNvSpPr>
          <p:nvPr>
            <p:ph type="ctrTitle"/>
          </p:nvPr>
        </p:nvSpPr>
        <p:spPr>
          <a:xfrm>
            <a:off x="1397402" y="419100"/>
            <a:ext cx="9144000" cy="1171939"/>
          </a:xfrm>
        </p:spPr>
        <p:txBody>
          <a:bodyPr>
            <a:normAutofit/>
          </a:bodyPr>
          <a:lstStyle/>
          <a:p>
            <a:pPr fontAlgn="base"/>
            <a:r>
              <a:rPr lang="en-US" sz="2400" b="1" dirty="0">
                <a:latin typeface="+mn-lt"/>
              </a:rPr>
              <a:t>2023  NMA  PEACH  COUNCIL </a:t>
            </a:r>
            <a:br>
              <a:rPr lang="en-US" sz="2400" b="1" dirty="0">
                <a:latin typeface="+mn-lt"/>
              </a:rPr>
            </a:br>
            <a:r>
              <a:rPr lang="en-US" sz="2400" b="1" dirty="0">
                <a:latin typeface="+mn-lt"/>
              </a:rPr>
              <a:t>ESSAY  WRITING  CONTEST</a:t>
            </a:r>
            <a:br>
              <a:rPr lang="en-US" sz="2400" dirty="0">
                <a:latin typeface="+mn-lt"/>
              </a:rPr>
            </a:br>
            <a:r>
              <a:rPr lang="en-US" sz="2400" b="1" u="sng" dirty="0">
                <a:latin typeface="+mn-lt"/>
              </a:rPr>
              <a:t>ENTRY  RULES </a:t>
            </a:r>
            <a:endParaRPr lang="en-US" sz="2400" dirty="0">
              <a:latin typeface="+mn-lt"/>
            </a:endParaRPr>
          </a:p>
        </p:txBody>
      </p:sp>
      <p:sp>
        <p:nvSpPr>
          <p:cNvPr id="3" name="Subtitle 2">
            <a:extLst>
              <a:ext uri="{FF2B5EF4-FFF2-40B4-BE49-F238E27FC236}">
                <a16:creationId xmlns:a16="http://schemas.microsoft.com/office/drawing/2014/main" id="{7038B8A0-B186-4BC4-96BB-014154776FF2}"/>
              </a:ext>
            </a:extLst>
          </p:cNvPr>
          <p:cNvSpPr>
            <a:spLocks noGrp="1"/>
          </p:cNvSpPr>
          <p:nvPr>
            <p:ph type="subTitle" idx="1"/>
          </p:nvPr>
        </p:nvSpPr>
        <p:spPr>
          <a:xfrm>
            <a:off x="116682" y="2044598"/>
            <a:ext cx="11705439" cy="4591093"/>
          </a:xfrm>
        </p:spPr>
        <p:txBody>
          <a:bodyPr>
            <a:normAutofit fontScale="55000" lnSpcReduction="20000"/>
          </a:bodyPr>
          <a:lstStyle/>
          <a:p>
            <a:pPr lvl="0" algn="l" fontAlgn="base"/>
            <a:r>
              <a:rPr lang="en-US" dirty="0"/>
              <a:t>Contestants must be in the seventh (7</a:t>
            </a:r>
            <a:r>
              <a:rPr lang="en-US" baseline="30000" dirty="0"/>
              <a:t>th</a:t>
            </a:r>
            <a:r>
              <a:rPr lang="en-US" dirty="0"/>
              <a:t>) or eighth (8</a:t>
            </a:r>
            <a:r>
              <a:rPr lang="en-US" baseline="30000" dirty="0"/>
              <a:t>th</a:t>
            </a:r>
            <a:r>
              <a:rPr lang="en-US" dirty="0"/>
              <a:t>) grade.</a:t>
            </a:r>
          </a:p>
          <a:p>
            <a:pPr lvl="0" algn="l" fontAlgn="base"/>
            <a:r>
              <a:rPr lang="en-US" dirty="0"/>
              <a:t>The essay must not exceed 500 words. The essay must be typed or neatly printed.</a:t>
            </a:r>
          </a:p>
          <a:p>
            <a:pPr lvl="0" algn="l" fontAlgn="base"/>
            <a:r>
              <a:rPr lang="en-US" dirty="0"/>
              <a:t>Each school may submit </a:t>
            </a:r>
            <a:r>
              <a:rPr lang="en-US" b="1" u="sng" dirty="0"/>
              <a:t>up to</a:t>
            </a:r>
            <a:r>
              <a:rPr lang="en-US" dirty="0"/>
              <a:t> 3  essays to NMA Peach Council  (per sponsoring chapter or independent member invitation)</a:t>
            </a:r>
          </a:p>
          <a:p>
            <a:pPr lvl="0" algn="l" fontAlgn="base"/>
            <a:r>
              <a:rPr lang="en-US" dirty="0"/>
              <a:t>The essay topic must be related to the theme:</a:t>
            </a:r>
          </a:p>
          <a:p>
            <a:pPr algn="l" fontAlgn="base"/>
            <a:r>
              <a:rPr lang="en-US" b="1" i="1" dirty="0"/>
              <a:t>	“What are the traits or characteristics of a good student leader in high school?”</a:t>
            </a:r>
          </a:p>
          <a:p>
            <a:pPr algn="l" fontAlgn="base"/>
            <a:r>
              <a:rPr lang="en-US" dirty="0"/>
              <a:t>Judging is based on how well the student writes the essay about the topic. The essay should be supported with reasoning, arguments, and expected results</a:t>
            </a:r>
            <a:br>
              <a:rPr lang="en-US" dirty="0"/>
            </a:br>
            <a:r>
              <a:rPr lang="en-US" dirty="0"/>
              <a:t>(not which job, business, or technology is most important ). See sample judging form for more details.</a:t>
            </a:r>
          </a:p>
          <a:p>
            <a:pPr lvl="0" algn="l" fontAlgn="base"/>
            <a:r>
              <a:rPr lang="en-US" dirty="0"/>
              <a:t>Each contestant must prepare his or her own essay. All reference material must be identified within the essay or on a footnote page (which is not counted as part of the 500 word limit).</a:t>
            </a:r>
          </a:p>
          <a:p>
            <a:pPr lvl="0" algn="l" fontAlgn="base"/>
            <a:r>
              <a:rPr lang="en-US" dirty="0"/>
              <a:t>Do not use your family’s last name, nor your current school’s name, within the essay itself. (generic high school, college, or business names are allowed but do not reference any family members by last name who are attending or involved with any of these places).</a:t>
            </a:r>
          </a:p>
          <a:p>
            <a:pPr lvl="0" algn="l" fontAlgn="base"/>
            <a:r>
              <a:rPr lang="en-US" dirty="0"/>
              <a:t>Please print your name at the top or bottom of each essay page (for easy identification).</a:t>
            </a:r>
          </a:p>
          <a:p>
            <a:pPr lvl="0" algn="l" fontAlgn="base"/>
            <a:r>
              <a:rPr lang="en-US" dirty="0"/>
              <a:t>All essays prepared for this contest must not be presented to any other group without acknowledging that the essay was prepared for the Peach Council Essay Writing Contest.</a:t>
            </a:r>
          </a:p>
          <a:p>
            <a:pPr lvl="0" algn="l" fontAlgn="base"/>
            <a:r>
              <a:rPr lang="en-US" dirty="0"/>
              <a:t>Entry deadline is no later than </a:t>
            </a:r>
            <a:r>
              <a:rPr lang="en-US" b="1" dirty="0"/>
              <a:t>April 3, 2023. 	</a:t>
            </a:r>
            <a:r>
              <a:rPr lang="en-US" dirty="0"/>
              <a:t>Awards announced – approximately 3 weeks after deadline.</a:t>
            </a:r>
          </a:p>
          <a:p>
            <a:pPr lvl="0" algn="l" fontAlgn="base"/>
            <a:r>
              <a:rPr lang="en-US" dirty="0"/>
              <a:t>Mail (or email) all essay material  to contest coordinator  as listed on </a:t>
            </a:r>
            <a:r>
              <a:rPr lang="en-US"/>
              <a:t>the forms.</a:t>
            </a:r>
            <a:endParaRPr lang="en-US" dirty="0"/>
          </a:p>
          <a:p>
            <a:pPr lvl="0" algn="l" fontAlgn="base"/>
            <a:r>
              <a:rPr lang="en-US" dirty="0"/>
              <a:t>Each essay must be accompanied by a completed Title Page - Student Entry form (which </a:t>
            </a:r>
            <a:r>
              <a:rPr lang="en-US" u="sng" dirty="0"/>
              <a:t>must</a:t>
            </a:r>
            <a:r>
              <a:rPr lang="en-US" dirty="0"/>
              <a:t> include the signatures of the student, parent, and a school representative)</a:t>
            </a:r>
          </a:p>
          <a:p>
            <a:pPr lvl="0" algn="l" fontAlgn="base"/>
            <a:r>
              <a:rPr lang="en-US" dirty="0"/>
              <a:t>NMA Peach Council shall have the right to edit or publish any essay entry.</a:t>
            </a:r>
          </a:p>
          <a:p>
            <a:endParaRPr lang="en-US" dirty="0"/>
          </a:p>
        </p:txBody>
      </p:sp>
      <p:pic>
        <p:nvPicPr>
          <p:cNvPr id="7" name="Picture 6">
            <a:extLst>
              <a:ext uri="{FF2B5EF4-FFF2-40B4-BE49-F238E27FC236}">
                <a16:creationId xmlns:a16="http://schemas.microsoft.com/office/drawing/2014/main" id="{A6A9C7A8-1062-492E-9B6B-FF2BA20885A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383053" y="325423"/>
            <a:ext cx="1554480" cy="1333500"/>
          </a:xfrm>
          <a:prstGeom prst="rect">
            <a:avLst/>
          </a:prstGeom>
          <a:noFill/>
          <a:ln>
            <a:noFill/>
          </a:ln>
          <a:effectLst/>
        </p:spPr>
      </p:pic>
      <p:pic>
        <p:nvPicPr>
          <p:cNvPr id="8" name="Picture 7">
            <a:extLst>
              <a:ext uri="{FF2B5EF4-FFF2-40B4-BE49-F238E27FC236}">
                <a16:creationId xmlns:a16="http://schemas.microsoft.com/office/drawing/2014/main" id="{A7BAF74F-953E-4B26-BEF9-6285A6AB666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76974" y="325423"/>
            <a:ext cx="1554480" cy="1333500"/>
          </a:xfrm>
          <a:prstGeom prst="rect">
            <a:avLst/>
          </a:prstGeom>
          <a:noFill/>
          <a:ln>
            <a:noFill/>
          </a:ln>
          <a:effectLst/>
        </p:spPr>
      </p:pic>
    </p:spTree>
    <p:extLst>
      <p:ext uri="{BB962C8B-B14F-4D97-AF65-F5344CB8AC3E}">
        <p14:creationId xmlns:p14="http://schemas.microsoft.com/office/powerpoint/2010/main" val="3471128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045F9-5DE4-4CA3-AE01-C52B51129244}"/>
              </a:ext>
            </a:extLst>
          </p:cNvPr>
          <p:cNvSpPr>
            <a:spLocks noGrp="1"/>
          </p:cNvSpPr>
          <p:nvPr>
            <p:ph type="title"/>
          </p:nvPr>
        </p:nvSpPr>
        <p:spPr>
          <a:xfrm>
            <a:off x="192947" y="10879"/>
            <a:ext cx="11788847" cy="1401826"/>
          </a:xfrm>
        </p:spPr>
        <p:txBody>
          <a:bodyPr>
            <a:normAutofit/>
          </a:bodyPr>
          <a:lstStyle/>
          <a:p>
            <a:pPr lvl="0" algn="ctr" eaLnBrk="0" fontAlgn="base" hangingPunct="0">
              <a:lnSpc>
                <a:spcPct val="100000"/>
              </a:lnSpc>
              <a:spcAft>
                <a:spcPct val="0"/>
              </a:spcAft>
            </a:pPr>
            <a:r>
              <a:rPr lang="en-US" altLang="en-US" sz="2400" b="1" dirty="0">
                <a:latin typeface="Calibri" panose="020F0502020204030204" pitchFamily="34" charset="0"/>
                <a:cs typeface="Calibri" panose="020F0502020204030204" pitchFamily="34" charset="0"/>
              </a:rPr>
              <a:t>THE NMA  PEACH  COUNCIL </a:t>
            </a:r>
            <a:br>
              <a:rPr lang="en-US" altLang="en-US" sz="2400" b="1" dirty="0">
                <a:latin typeface="Calibri" panose="020F0502020204030204" pitchFamily="34" charset="0"/>
                <a:cs typeface="Calibri" panose="020F0502020204030204" pitchFamily="34" charset="0"/>
              </a:rPr>
            </a:br>
            <a:r>
              <a:rPr lang="en-US" altLang="en-US" sz="2400" b="1" dirty="0">
                <a:latin typeface="Calibri" panose="020F0502020204030204" pitchFamily="34" charset="0"/>
                <a:cs typeface="Calibri" panose="020F0502020204030204" pitchFamily="34" charset="0"/>
              </a:rPr>
              <a:t>2023 ESSAY WRITING CONTEST</a:t>
            </a:r>
            <a:br>
              <a:rPr lang="en-US" altLang="en-US" sz="2400" b="1" dirty="0">
                <a:latin typeface="Calibri" panose="020F0502020204030204" pitchFamily="34" charset="0"/>
                <a:cs typeface="Calibri" panose="020F0502020204030204" pitchFamily="34" charset="0"/>
              </a:rPr>
            </a:br>
            <a:r>
              <a:rPr lang="en-US" altLang="en-US" sz="2400" b="1" u="sng" dirty="0">
                <a:latin typeface="Calibri" panose="020F0502020204030204" pitchFamily="34" charset="0"/>
                <a:cs typeface="Calibri" panose="020F0502020204030204" pitchFamily="34" charset="0"/>
              </a:rPr>
              <a:t>STUDENT  ENTRY  FORM  INSTRUCTIONS</a:t>
            </a:r>
            <a:endParaRPr lang="en-US" sz="2700" b="1" u="sng"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8131C30-F25A-4460-B128-BB1E7DE919AE}"/>
              </a:ext>
            </a:extLst>
          </p:cNvPr>
          <p:cNvSpPr>
            <a:spLocks noGrp="1"/>
          </p:cNvSpPr>
          <p:nvPr>
            <p:ph idx="1"/>
          </p:nvPr>
        </p:nvSpPr>
        <p:spPr>
          <a:xfrm>
            <a:off x="293614" y="1539703"/>
            <a:ext cx="11788847" cy="5043977"/>
          </a:xfrm>
        </p:spPr>
        <p:txBody>
          <a:bodyPr>
            <a:normAutofit fontScale="92500" lnSpcReduction="20000"/>
          </a:bodyPr>
          <a:lstStyle/>
          <a:p>
            <a:pPr marL="0" indent="0" algn="ctr" fontAlgn="base">
              <a:spcAft>
                <a:spcPct val="0"/>
              </a:spcAft>
              <a:buNone/>
              <a:tabLst>
                <a:tab pos="228600" algn="l"/>
              </a:tabLst>
            </a:pPr>
            <a:r>
              <a:rPr lang="en-US" altLang="en-US" sz="1700" b="1" dirty="0"/>
              <a:t>(keep this page for reference)</a:t>
            </a:r>
          </a:p>
          <a:p>
            <a:pPr marL="0" indent="0" fontAlgn="base">
              <a:spcAft>
                <a:spcPct val="0"/>
              </a:spcAft>
              <a:buNone/>
              <a:tabLst>
                <a:tab pos="228600" algn="l"/>
              </a:tabLst>
            </a:pPr>
            <a:r>
              <a:rPr lang="en-US" altLang="en-US" sz="1700" dirty="0"/>
              <a:t>Each school or program may submit </a:t>
            </a:r>
            <a:r>
              <a:rPr lang="en-US" altLang="en-US" sz="1700" b="1" u="sng" dirty="0"/>
              <a:t>up to </a:t>
            </a:r>
            <a:r>
              <a:rPr lang="en-US" altLang="en-US" sz="1700" dirty="0"/>
              <a:t>3 entries (7th and 8th graders only) to the contest director.</a:t>
            </a:r>
          </a:p>
          <a:p>
            <a:pPr marL="0" indent="0" fontAlgn="base">
              <a:spcAft>
                <a:spcPct val="0"/>
              </a:spcAft>
              <a:buNone/>
              <a:tabLst>
                <a:tab pos="228600" algn="l"/>
              </a:tabLst>
            </a:pPr>
            <a:r>
              <a:rPr lang="en-US" altLang="en-US" sz="1700" dirty="0"/>
              <a:t>For each entry, completely fill in an entry form, typed or printed legibly. (A valid phone number for contact is important)</a:t>
            </a:r>
          </a:p>
          <a:p>
            <a:pPr marL="0" indent="0" fontAlgn="base">
              <a:spcAft>
                <a:spcPct val="0"/>
              </a:spcAft>
              <a:buNone/>
              <a:tabLst>
                <a:tab pos="228600" algn="l"/>
              </a:tabLst>
            </a:pPr>
            <a:r>
              <a:rPr lang="en-US" altLang="en-US" sz="1700" dirty="0"/>
              <a:t>Signatures at the bottom of Entry Form must be accompanied by a printed name.</a:t>
            </a:r>
          </a:p>
          <a:p>
            <a:pPr marL="0" indent="0" fontAlgn="base">
              <a:spcAft>
                <a:spcPct val="0"/>
              </a:spcAft>
              <a:buNone/>
              <a:tabLst>
                <a:tab pos="228600" algn="l"/>
              </a:tabLst>
            </a:pPr>
            <a:r>
              <a:rPr lang="en-US" altLang="en-US" sz="1700" dirty="0"/>
              <a:t>Each entry must be accompanied by a typed or printed copy of the essay (this is to ensure the essay meets all rules and guidelines before the contest) is judged.</a:t>
            </a:r>
          </a:p>
          <a:p>
            <a:pPr marL="0" indent="0" fontAlgn="base">
              <a:spcAft>
                <a:spcPct val="0"/>
              </a:spcAft>
              <a:buNone/>
              <a:tabLst>
                <a:tab pos="228600" algn="l"/>
              </a:tabLst>
            </a:pPr>
            <a:r>
              <a:rPr lang="en-US" altLang="en-US" sz="1700" dirty="0"/>
              <a:t>Return completed Entry Form and copy of essay to Peach Council contest director:</a:t>
            </a:r>
          </a:p>
          <a:p>
            <a:pPr marL="0" indent="0" fontAlgn="base">
              <a:spcAft>
                <a:spcPct val="0"/>
              </a:spcAft>
              <a:buNone/>
              <a:tabLst>
                <a:tab pos="228600" algn="l"/>
              </a:tabLst>
            </a:pPr>
            <a:r>
              <a:rPr lang="en-US" altLang="en-US" sz="1700" dirty="0"/>
              <a:t>Jim Lorenz			jblorenz52@gmail.com</a:t>
            </a:r>
            <a:br>
              <a:rPr lang="en-US" altLang="en-US" sz="1700" dirty="0"/>
            </a:br>
            <a:r>
              <a:rPr lang="en-US" altLang="en-US" sz="1700" dirty="0"/>
              <a:t>1 Canterbury Lane		843-290-6459</a:t>
            </a:r>
            <a:br>
              <a:rPr lang="en-US" altLang="en-US" sz="1700" dirty="0"/>
            </a:br>
            <a:r>
              <a:rPr lang="en-US" altLang="en-US" sz="1700" dirty="0"/>
              <a:t>Bluffton, SC 29910</a:t>
            </a:r>
          </a:p>
          <a:p>
            <a:pPr marL="0" indent="0" fontAlgn="base">
              <a:spcAft>
                <a:spcPct val="0"/>
              </a:spcAft>
              <a:buNone/>
              <a:tabLst>
                <a:tab pos="228600" algn="l"/>
              </a:tabLst>
            </a:pPr>
            <a:endParaRPr lang="en-US" altLang="en-US" sz="1700" dirty="0"/>
          </a:p>
          <a:p>
            <a:pPr marL="0" indent="0" fontAlgn="base">
              <a:spcAft>
                <a:spcPct val="0"/>
              </a:spcAft>
              <a:buNone/>
              <a:tabLst>
                <a:tab pos="228600" algn="l"/>
              </a:tabLst>
            </a:pPr>
            <a:r>
              <a:rPr lang="en-US" altLang="en-US" sz="1700" dirty="0"/>
              <a:t>Essay entry deadline is</a:t>
            </a:r>
            <a:r>
              <a:rPr lang="en-US" altLang="en-US" sz="1700" b="1" dirty="0"/>
              <a:t>:   April 3, 2023 by postmark or email date.  </a:t>
            </a:r>
          </a:p>
          <a:p>
            <a:pPr marL="0" indent="0" fontAlgn="base">
              <a:spcAft>
                <a:spcPct val="0"/>
              </a:spcAft>
              <a:buNone/>
              <a:tabLst>
                <a:tab pos="228600" algn="l"/>
              </a:tabLst>
            </a:pPr>
            <a:r>
              <a:rPr lang="en-US" altLang="en-US" sz="1700" dirty="0"/>
              <a:t>The top 3 students in the southeast region of our contest will receive:  </a:t>
            </a:r>
          </a:p>
          <a:p>
            <a:pPr marL="0" indent="0" fontAlgn="base">
              <a:spcAft>
                <a:spcPct val="0"/>
              </a:spcAft>
              <a:buNone/>
              <a:tabLst>
                <a:tab pos="228600" algn="l"/>
              </a:tabLst>
            </a:pPr>
            <a:r>
              <a:rPr lang="en-US" altLang="en-US" sz="1700" dirty="0"/>
              <a:t>1st place - $75  	 2nd place - $ 50		3rd place - $ 25</a:t>
            </a:r>
          </a:p>
          <a:p>
            <a:pPr marL="0" indent="0" fontAlgn="base">
              <a:spcAft>
                <a:spcPct val="0"/>
              </a:spcAft>
              <a:buNone/>
              <a:tabLst>
                <a:tab pos="228600" algn="l"/>
              </a:tabLst>
            </a:pPr>
            <a:r>
              <a:rPr lang="en-US" altLang="en-US" sz="1700" dirty="0"/>
              <a:t>If any of your school’s or program’s students win one of the of top 3 prizes, we can present that prize at your school’s award day ceremonies, if desired.</a:t>
            </a:r>
          </a:p>
          <a:p>
            <a:pPr marL="0" indent="0" fontAlgn="base">
              <a:spcAft>
                <a:spcPct val="0"/>
              </a:spcAft>
              <a:buNone/>
              <a:tabLst>
                <a:tab pos="228600" algn="l"/>
              </a:tabLst>
            </a:pPr>
            <a:r>
              <a:rPr lang="en-US" altLang="en-US" sz="1700" b="1" dirty="0"/>
              <a:t>Important</a:t>
            </a:r>
            <a:r>
              <a:rPr lang="en-US" altLang="en-US" sz="1700" dirty="0"/>
              <a:t>:  </a:t>
            </a:r>
          </a:p>
          <a:p>
            <a:pPr marL="0" indent="0" fontAlgn="base">
              <a:spcAft>
                <a:spcPct val="0"/>
              </a:spcAft>
              <a:buNone/>
              <a:tabLst>
                <a:tab pos="228600" algn="l"/>
              </a:tabLst>
            </a:pPr>
            <a:r>
              <a:rPr lang="en-US" altLang="en-US" sz="1700" dirty="0"/>
              <a:t>If you,  your school, or program has not been contacted within 4 work days of sending your entry ,</a:t>
            </a:r>
            <a:br>
              <a:rPr lang="en-US" altLang="en-US" sz="1700" dirty="0"/>
            </a:br>
            <a:r>
              <a:rPr lang="en-US" altLang="en-US" sz="1700" dirty="0"/>
              <a:t>contact contest coordinator to confirm entry was received.</a:t>
            </a:r>
            <a:endParaRPr lang="en-US" dirty="0"/>
          </a:p>
        </p:txBody>
      </p:sp>
      <p:pic>
        <p:nvPicPr>
          <p:cNvPr id="7" name="Picture 6">
            <a:extLst>
              <a:ext uri="{FF2B5EF4-FFF2-40B4-BE49-F238E27FC236}">
                <a16:creationId xmlns:a16="http://schemas.microsoft.com/office/drawing/2014/main" id="{F2F3A34B-B600-4772-A99F-4E534882AA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50066" y="285033"/>
            <a:ext cx="3231728" cy="853518"/>
          </a:xfrm>
          <a:prstGeom prst="rect">
            <a:avLst/>
          </a:prstGeom>
        </p:spPr>
      </p:pic>
      <p:sp>
        <p:nvSpPr>
          <p:cNvPr id="8" name="Footer Placeholder 7">
            <a:extLst>
              <a:ext uri="{FF2B5EF4-FFF2-40B4-BE49-F238E27FC236}">
                <a16:creationId xmlns:a16="http://schemas.microsoft.com/office/drawing/2014/main" id="{E94ACF97-5344-44B2-AD70-A85550D1F2E9}"/>
              </a:ext>
            </a:extLst>
          </p:cNvPr>
          <p:cNvSpPr>
            <a:spLocks noGrp="1"/>
          </p:cNvSpPr>
          <p:nvPr>
            <p:ph type="ftr" sz="quarter" idx="11"/>
          </p:nvPr>
        </p:nvSpPr>
        <p:spPr/>
        <p:txBody>
          <a:bodyPr/>
          <a:lstStyle/>
          <a:p>
            <a:endParaRPr lang="en-US"/>
          </a:p>
          <a:p>
            <a:endParaRPr 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2522" y="3311161"/>
            <a:ext cx="1595628" cy="1595628"/>
          </a:xfrm>
          <a:prstGeom prst="rect">
            <a:avLst/>
          </a:prstGeom>
        </p:spPr>
      </p:pic>
    </p:spTree>
    <p:extLst>
      <p:ext uri="{BB962C8B-B14F-4D97-AF65-F5344CB8AC3E}">
        <p14:creationId xmlns:p14="http://schemas.microsoft.com/office/powerpoint/2010/main" val="3704740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2">
            <a:extLst>
              <a:ext uri="{FF2B5EF4-FFF2-40B4-BE49-F238E27FC236}">
                <a16:creationId xmlns:a16="http://schemas.microsoft.com/office/drawing/2014/main" id="{337ED51E-EC6D-452B-A629-8C7D6CA1FDD0}"/>
              </a:ext>
            </a:extLst>
          </p:cNvPr>
          <p:cNvSpPr>
            <a:spLocks noChangeArrowheads="1"/>
          </p:cNvSpPr>
          <p:nvPr/>
        </p:nvSpPr>
        <p:spPr bwMode="auto">
          <a:xfrm>
            <a:off x="0" y="40979"/>
            <a:ext cx="11820089" cy="6909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25240" tIns="622104" rIns="545928" bIns="101568" numCol="1" anchor="ctr" anchorCtr="0" compatLnSpc="1">
            <a:prstTxWarp prst="textNoShape">
              <a:avLst/>
            </a:prstTxWarp>
            <a:spAutoFit/>
          </a:bodyPr>
          <a:lstStyle>
            <a:lvl1pPr eaLnBrk="0" fontAlgn="base" hangingPunct="0">
              <a:spcBef>
                <a:spcPct val="0"/>
              </a:spcBef>
              <a:spcAft>
                <a:spcPct val="0"/>
              </a:spcAft>
              <a:tabLst>
                <a:tab pos="3749675" algn="l"/>
              </a:tabLst>
              <a:defRPr>
                <a:solidFill>
                  <a:schemeClr val="tx1"/>
                </a:solidFill>
                <a:latin typeface="Arial" panose="020B0604020202020204" pitchFamily="34" charset="0"/>
              </a:defRPr>
            </a:lvl1pPr>
            <a:lvl2pPr eaLnBrk="0" fontAlgn="base" hangingPunct="0">
              <a:spcBef>
                <a:spcPct val="0"/>
              </a:spcBef>
              <a:spcAft>
                <a:spcPct val="0"/>
              </a:spcAft>
              <a:tabLst>
                <a:tab pos="3749675" algn="l"/>
              </a:tabLst>
              <a:defRPr>
                <a:solidFill>
                  <a:schemeClr val="tx1"/>
                </a:solidFill>
                <a:latin typeface="Arial" panose="020B0604020202020204" pitchFamily="34" charset="0"/>
              </a:defRPr>
            </a:lvl2pPr>
            <a:lvl3pPr eaLnBrk="0" fontAlgn="base" hangingPunct="0">
              <a:spcBef>
                <a:spcPct val="0"/>
              </a:spcBef>
              <a:spcAft>
                <a:spcPct val="0"/>
              </a:spcAft>
              <a:tabLst>
                <a:tab pos="3749675" algn="l"/>
              </a:tabLst>
              <a:defRPr>
                <a:solidFill>
                  <a:schemeClr val="tx1"/>
                </a:solidFill>
                <a:latin typeface="Arial" panose="020B0604020202020204" pitchFamily="34" charset="0"/>
              </a:defRPr>
            </a:lvl3pPr>
            <a:lvl4pPr eaLnBrk="0" fontAlgn="base" hangingPunct="0">
              <a:spcBef>
                <a:spcPct val="0"/>
              </a:spcBef>
              <a:spcAft>
                <a:spcPct val="0"/>
              </a:spcAft>
              <a:tabLst>
                <a:tab pos="3749675" algn="l"/>
              </a:tabLst>
              <a:defRPr>
                <a:solidFill>
                  <a:schemeClr val="tx1"/>
                </a:solidFill>
                <a:latin typeface="Arial" panose="020B0604020202020204" pitchFamily="34" charset="0"/>
              </a:defRPr>
            </a:lvl4pPr>
            <a:lvl5pPr eaLnBrk="0" fontAlgn="base" hangingPunct="0">
              <a:spcBef>
                <a:spcPct val="0"/>
              </a:spcBef>
              <a:spcAft>
                <a:spcPct val="0"/>
              </a:spcAft>
              <a:tabLst>
                <a:tab pos="3749675" algn="l"/>
              </a:tabLst>
              <a:defRPr>
                <a:solidFill>
                  <a:schemeClr val="tx1"/>
                </a:solidFill>
                <a:latin typeface="Arial" panose="020B0604020202020204" pitchFamily="34" charset="0"/>
              </a:defRPr>
            </a:lvl5pPr>
            <a:lvl6pPr eaLnBrk="0" fontAlgn="base" hangingPunct="0">
              <a:spcBef>
                <a:spcPct val="0"/>
              </a:spcBef>
              <a:spcAft>
                <a:spcPct val="0"/>
              </a:spcAft>
              <a:tabLst>
                <a:tab pos="3749675" algn="l"/>
              </a:tabLst>
              <a:defRPr>
                <a:solidFill>
                  <a:schemeClr val="tx1"/>
                </a:solidFill>
                <a:latin typeface="Arial" panose="020B0604020202020204" pitchFamily="34" charset="0"/>
              </a:defRPr>
            </a:lvl6pPr>
            <a:lvl7pPr eaLnBrk="0" fontAlgn="base" hangingPunct="0">
              <a:spcBef>
                <a:spcPct val="0"/>
              </a:spcBef>
              <a:spcAft>
                <a:spcPct val="0"/>
              </a:spcAft>
              <a:tabLst>
                <a:tab pos="3749675" algn="l"/>
              </a:tabLst>
              <a:defRPr>
                <a:solidFill>
                  <a:schemeClr val="tx1"/>
                </a:solidFill>
                <a:latin typeface="Arial" panose="020B0604020202020204" pitchFamily="34" charset="0"/>
              </a:defRPr>
            </a:lvl7pPr>
            <a:lvl8pPr eaLnBrk="0" fontAlgn="base" hangingPunct="0">
              <a:spcBef>
                <a:spcPct val="0"/>
              </a:spcBef>
              <a:spcAft>
                <a:spcPct val="0"/>
              </a:spcAft>
              <a:tabLst>
                <a:tab pos="3749675" algn="l"/>
              </a:tabLst>
              <a:defRPr>
                <a:solidFill>
                  <a:schemeClr val="tx1"/>
                </a:solidFill>
                <a:latin typeface="Arial" panose="020B0604020202020204" pitchFamily="34" charset="0"/>
              </a:defRPr>
            </a:lvl8pPr>
            <a:lvl9pPr eaLnBrk="0" fontAlgn="base" hangingPunct="0">
              <a:spcBef>
                <a:spcPct val="0"/>
              </a:spcBef>
              <a:spcAft>
                <a:spcPct val="0"/>
              </a:spcAft>
              <a:tabLst>
                <a:tab pos="37496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749675" algn="l"/>
              </a:tabLst>
            </a:pPr>
            <a:r>
              <a:rPr kumimoji="0" lang="en-US" altLang="en-US" sz="1400" b="1"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Registration Deadline: April 3, 2023 </a:t>
            </a:r>
            <a:r>
              <a:rPr kumimoji="0" lang="en-US" altLang="en-US" sz="1200" b="1"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(by postmark or  e-mail)</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749675" algn="l"/>
              </a:tabLst>
            </a:pPr>
            <a:endParaRPr kumimoji="0" lang="en-US" altLang="en-US" sz="1200" b="0"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749675" algn="l"/>
              </a:tabLst>
            </a:pPr>
            <a:r>
              <a:rPr kumimoji="0" lang="en-US" altLang="en-US" sz="1200" b="0"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Name:       ______________________________</a:t>
            </a:r>
            <a:r>
              <a:rPr lang="en-US" altLang="en-US" sz="1200" dirty="0">
                <a:solidFill>
                  <a:srgbClr val="000000"/>
                </a:solidFill>
                <a:latin typeface="Times New Roman" panose="02020603050405020304" pitchFamily="18" charset="0"/>
                <a:ea typeface="Arial" panose="020B0604020202020204" pitchFamily="34" charset="0"/>
                <a:cs typeface="Times New Roman" panose="02020603050405020304" pitchFamily="18" charset="0"/>
              </a:rPr>
              <a:t>     	G</a:t>
            </a:r>
            <a:r>
              <a:rPr kumimoji="0" lang="en-US" altLang="en-US" sz="1200" b="0"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rade:             ______________</a:t>
            </a:r>
          </a:p>
          <a:p>
            <a:r>
              <a:rPr kumimoji="0" lang="en-US" altLang="en-US" sz="800" b="0"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(please type or print clearly</a:t>
            </a:r>
            <a:r>
              <a:rPr kumimoji="0" lang="en-US" altLang="en-US" sz="1000" b="0"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                                                	</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749675" algn="l"/>
              </a:tabLst>
            </a:pPr>
            <a:endParaRPr lang="en-US" altLang="en-US" sz="1200" dirty="0">
              <a:solidFill>
                <a:srgbClr val="000000"/>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749675" algn="l"/>
              </a:tabLst>
            </a:pPr>
            <a:r>
              <a:rPr kumimoji="0" lang="en-US"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Address:    ______________________________    	Phone:   	  (___)__________</a:t>
            </a:r>
          </a:p>
          <a:p>
            <a:pPr marL="0" marR="0" lvl="0" indent="0" algn="l" defTabSz="914400" rtl="0" eaLnBrk="0" fontAlgn="base" latinLnBrk="0" hangingPunct="0">
              <a:lnSpc>
                <a:spcPct val="100000"/>
              </a:lnSpc>
              <a:spcBef>
                <a:spcPct val="0"/>
              </a:spcBef>
              <a:spcAft>
                <a:spcPct val="0"/>
              </a:spcAft>
              <a:buClrTx/>
              <a:buSzTx/>
              <a:buFontTx/>
              <a:buNone/>
              <a:tabLst>
                <a:tab pos="3749675" algn="l"/>
              </a:tabLst>
            </a:pPr>
            <a:endParaRPr kumimoji="0" lang="en-US"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749675" algn="l"/>
              </a:tabLst>
            </a:pPr>
            <a:r>
              <a:rPr lang="en-US" altLang="en-US" sz="1200" dirty="0">
                <a:solidFill>
                  <a:srgbClr val="000000"/>
                </a:solidFill>
                <a:latin typeface="Times New Roman" panose="02020603050405020304" pitchFamily="18" charset="0"/>
                <a:cs typeface="Times New Roman" panose="02020603050405020304" pitchFamily="18" charset="0"/>
              </a:rPr>
              <a:t>City/State: ______________________________	Zip Code:        ______________</a:t>
            </a:r>
          </a:p>
          <a:p>
            <a:pPr marL="0" marR="0" lvl="0" indent="0" algn="l" defTabSz="914400" rtl="0" eaLnBrk="0" fontAlgn="base" latinLnBrk="0" hangingPunct="0">
              <a:lnSpc>
                <a:spcPct val="100000"/>
              </a:lnSpc>
              <a:spcBef>
                <a:spcPct val="0"/>
              </a:spcBef>
              <a:spcAft>
                <a:spcPct val="0"/>
              </a:spcAft>
              <a:buClrTx/>
              <a:buSzTx/>
              <a:buFontTx/>
              <a:buNone/>
              <a:tabLst>
                <a:tab pos="3749675" algn="l"/>
              </a:tabLst>
            </a:pPr>
            <a:endParaRPr kumimoji="0" lang="en-US"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749675" algn="l"/>
              </a:tabLst>
            </a:pPr>
            <a:r>
              <a:rPr lang="en-US" altLang="en-US" sz="1200" dirty="0">
                <a:solidFill>
                  <a:srgbClr val="000000"/>
                </a:solidFill>
                <a:latin typeface="Times New Roman" panose="02020603050405020304" pitchFamily="18" charset="0"/>
                <a:cs typeface="Times New Roman" panose="02020603050405020304" pitchFamily="18" charset="0"/>
              </a:rPr>
              <a:t>School:      ______________________________	Principal:         ______________</a:t>
            </a:r>
          </a:p>
          <a:p>
            <a:pPr marL="0" marR="0" lvl="0" indent="0" algn="l" defTabSz="914400" rtl="0" eaLnBrk="0" fontAlgn="base" latinLnBrk="0" hangingPunct="0">
              <a:lnSpc>
                <a:spcPct val="100000"/>
              </a:lnSpc>
              <a:spcBef>
                <a:spcPct val="0"/>
              </a:spcBef>
              <a:spcAft>
                <a:spcPct val="0"/>
              </a:spcAft>
              <a:buClrTx/>
              <a:buSzTx/>
              <a:buFontTx/>
              <a:buNone/>
              <a:tabLst>
                <a:tab pos="3749675" algn="l"/>
              </a:tabLst>
            </a:pPr>
            <a:endParaRPr lang="en-US" altLang="en-US" sz="1200" dirty="0">
              <a:solidFill>
                <a:srgbClr val="000000"/>
              </a:solidFill>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749675" algn="l"/>
              </a:tabLst>
            </a:pPr>
            <a:r>
              <a:rPr lang="en-US" altLang="en-US" sz="1200" b="1" dirty="0">
                <a:solidFill>
                  <a:srgbClr val="000000"/>
                </a:solidFill>
                <a:latin typeface="Times New Roman" panose="02020603050405020304" pitchFamily="18" charset="0"/>
                <a:cs typeface="Times New Roman" panose="02020603050405020304" pitchFamily="18" charset="0"/>
              </a:rPr>
              <a:t>Essay Theme:     Leadership</a:t>
            </a:r>
          </a:p>
          <a:p>
            <a:pPr marL="0" marR="0" lvl="0" indent="0" algn="l" defTabSz="914400" rtl="0" eaLnBrk="0" fontAlgn="base" latinLnBrk="0" hangingPunct="0">
              <a:lnSpc>
                <a:spcPct val="100000"/>
              </a:lnSpc>
              <a:spcBef>
                <a:spcPct val="0"/>
              </a:spcBef>
              <a:spcAft>
                <a:spcPct val="0"/>
              </a:spcAft>
              <a:buClrTx/>
              <a:buSzTx/>
              <a:buFontTx/>
              <a:buNone/>
              <a:tabLst>
                <a:tab pos="3749675" algn="l"/>
              </a:tabLst>
            </a:pPr>
            <a:endParaRPr lang="en-US" altLang="en-US" sz="1200" dirty="0">
              <a:solidFill>
                <a:srgbClr val="000000"/>
              </a:solidFill>
              <a:latin typeface="Times New Roman" panose="02020603050405020304" pitchFamily="18" charset="0"/>
              <a:cs typeface="Times New Roman" panose="02020603050405020304" pitchFamily="18" charset="0"/>
            </a:endParaRPr>
          </a:p>
          <a:p>
            <a:r>
              <a:rPr kumimoji="0" lang="en-US" altLang="en-US" sz="12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Judging is based on how well the student writes the essay about the topic. The essay should be supported with reasoning, arguments, and expected results (not which job, business, or technology is most important)</a:t>
            </a:r>
          </a:p>
          <a:p>
            <a:endParaRPr lang="en-US" altLang="en-US" sz="1200" dirty="0">
              <a:solidFill>
                <a:srgbClr val="000000"/>
              </a:solidFill>
              <a:latin typeface="Times New Roman" panose="02020603050405020304" pitchFamily="18" charset="0"/>
              <a:cs typeface="Times New Roman" panose="02020603050405020304" pitchFamily="18" charset="0"/>
            </a:endParaRPr>
          </a:p>
          <a:p>
            <a:r>
              <a:rPr kumimoji="0" lang="en-US" altLang="en-US" sz="12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Your Essay Title:</a:t>
            </a:r>
            <a:r>
              <a:rPr kumimoji="0" lang="en-US"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__________________________________________________________________________________________________________________________</a:t>
            </a:r>
          </a:p>
          <a:p>
            <a:endParaRPr lang="en-US" altLang="en-US" sz="1200" dirty="0">
              <a:solidFill>
                <a:srgbClr val="000000"/>
              </a:solidFill>
              <a:latin typeface="Times New Roman" panose="02020603050405020304" pitchFamily="18" charset="0"/>
              <a:cs typeface="Times New Roman" panose="02020603050405020304" pitchFamily="18" charset="0"/>
            </a:endParaRPr>
          </a:p>
          <a:p>
            <a:pPr algn="ctr"/>
            <a:r>
              <a:rPr kumimoji="0" lang="en-US" altLang="en-US" sz="1050" b="0" i="0" u="sng"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AUTHORIZATIONS (required to be a contestant) </a:t>
            </a:r>
          </a:p>
          <a:p>
            <a:pPr algn="ctr"/>
            <a:endParaRPr lang="en-US" altLang="en-US" sz="1050" u="sng" dirty="0">
              <a:solidFill>
                <a:srgbClr val="000000"/>
              </a:solidFill>
              <a:latin typeface="Times New Roman" panose="02020603050405020304" pitchFamily="18" charset="0"/>
              <a:cs typeface="Times New Roman" panose="02020603050405020304" pitchFamily="18" charset="0"/>
            </a:endParaRPr>
          </a:p>
          <a:p>
            <a:r>
              <a:rPr kumimoji="0" lang="en-US" alt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 hereby verify that the above information is true and I adhere to the rules of the essay contest.</a:t>
            </a:r>
          </a:p>
          <a:p>
            <a:endParaRPr lang="en-US" altLang="en-US" sz="1200" dirty="0">
              <a:latin typeface="Times New Roman" panose="02020603050405020304" pitchFamily="18" charset="0"/>
              <a:cs typeface="Times New Roman" panose="02020603050405020304" pitchFamily="18" charset="0"/>
            </a:endParaRPr>
          </a:p>
          <a:p>
            <a:r>
              <a:rPr kumimoji="0" lang="en-US" alt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Student’s Signature: _____________________________	Date: ____________________</a:t>
            </a:r>
          </a:p>
          <a:p>
            <a:endParaRPr lang="en-US" altLang="en-US" sz="1200" dirty="0">
              <a:latin typeface="Times New Roman" panose="02020603050405020304" pitchFamily="18" charset="0"/>
              <a:cs typeface="Times New Roman" panose="02020603050405020304" pitchFamily="18" charset="0"/>
            </a:endParaRPr>
          </a:p>
          <a:p>
            <a:r>
              <a:rPr kumimoji="0" lang="en-US" altLang="en-US" sz="1200" b="0"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I hereby verify that this student is in good standing with the school or program.</a:t>
            </a:r>
          </a:p>
          <a:p>
            <a:endParaRPr lang="en-US" altLang="en-US" sz="1200" dirty="0">
              <a:solidFill>
                <a:srgbClr val="000000"/>
              </a:solidFill>
              <a:latin typeface="Times New Roman" panose="02020603050405020304" pitchFamily="18" charset="0"/>
              <a:cs typeface="Times New Roman" panose="02020603050405020304" pitchFamily="18" charset="0"/>
            </a:endParaRPr>
          </a:p>
          <a:p>
            <a:r>
              <a:rPr kumimoji="0" lang="en-US" altLang="en-US" sz="12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_________________________________________________________________________________________________________________________________________</a:t>
            </a:r>
            <a:endParaRPr kumimoji="0" lang="en-US" alt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r>
              <a:rPr lang="en-US" altLang="en-US" sz="800" dirty="0">
                <a:latin typeface="Times New Roman" panose="02020603050405020304" pitchFamily="18" charset="0"/>
                <a:cs typeface="Times New Roman" panose="02020603050405020304" pitchFamily="18" charset="0"/>
              </a:rPr>
              <a:t>Print	Signature					School Position</a:t>
            </a:r>
          </a:p>
          <a:p>
            <a:r>
              <a:rPr kumimoji="0" lang="en-US" altLang="en-US" sz="1200" b="0" i="0" u="none" strike="noStrike" cap="none" normalizeH="0" baseline="0" dirty="0">
                <a:ln>
                  <a:noFill/>
                </a:ln>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I hereby verify that I am the parent / legal guardian of this student and grant permission for participation in this contest.</a:t>
            </a:r>
            <a:endParaRPr kumimoji="0" lang="en-US" altLang="en-US"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algn="ctr"/>
            <a:endParaRPr kumimoji="0" lang="en-US" altLang="en-US" sz="105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749675" algn="l"/>
              </a:tabLst>
            </a:pPr>
            <a:r>
              <a:rPr lang="en-US" altLang="en-US" sz="1200" dirty="0">
                <a:solidFill>
                  <a:srgbClr val="000000"/>
                </a:solidFill>
                <a:latin typeface="Times New Roman" panose="02020603050405020304" pitchFamily="18" charset="0"/>
                <a:cs typeface="Times New Roman" panose="02020603050405020304" pitchFamily="18" charset="0"/>
              </a:rPr>
              <a:t>_________________________________________________________________________________________________________________________________________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tab pos="3749675" algn="l"/>
              </a:tabLst>
            </a:pPr>
            <a:r>
              <a:rPr kumimoji="0" lang="en-US" altLang="en-US" sz="8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Print	Signature					Relationship</a:t>
            </a:r>
          </a:p>
          <a:p>
            <a:pPr marL="0" marR="0" lvl="0" indent="0" algn="l" defTabSz="914400" rtl="0" eaLnBrk="0" fontAlgn="base" latinLnBrk="0" hangingPunct="0">
              <a:lnSpc>
                <a:spcPct val="100000"/>
              </a:lnSpc>
              <a:spcBef>
                <a:spcPct val="0"/>
              </a:spcBef>
              <a:spcAft>
                <a:spcPct val="0"/>
              </a:spcAft>
              <a:buClrTx/>
              <a:buSzTx/>
              <a:buFontTx/>
              <a:buNone/>
              <a:tabLst>
                <a:tab pos="3749675" algn="l"/>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Footer Placeholder 3">
            <a:extLst>
              <a:ext uri="{FF2B5EF4-FFF2-40B4-BE49-F238E27FC236}">
                <a16:creationId xmlns:a16="http://schemas.microsoft.com/office/drawing/2014/main" id="{0BA76FC6-A47B-47C3-AB3A-C83675412B4E}"/>
              </a:ext>
            </a:extLst>
          </p:cNvPr>
          <p:cNvSpPr>
            <a:spLocks noGrp="1"/>
          </p:cNvSpPr>
          <p:nvPr>
            <p:ph type="ftr" sz="quarter" idx="11"/>
          </p:nvPr>
        </p:nvSpPr>
        <p:spPr/>
        <p:txBody>
          <a:bodyPr/>
          <a:lstStyle/>
          <a:p>
            <a:endParaRPr lang="en-US"/>
          </a:p>
          <a:p>
            <a:endParaRPr lang="en-US"/>
          </a:p>
        </p:txBody>
      </p:sp>
      <p:pic>
        <p:nvPicPr>
          <p:cNvPr id="6" name="Picture 5">
            <a:extLst>
              <a:ext uri="{FF2B5EF4-FFF2-40B4-BE49-F238E27FC236}">
                <a16:creationId xmlns:a16="http://schemas.microsoft.com/office/drawing/2014/main" id="{A6A9C7A8-1062-492E-9B6B-FF2BA20885A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383053" y="325423"/>
            <a:ext cx="1554480" cy="1333500"/>
          </a:xfrm>
          <a:prstGeom prst="rect">
            <a:avLst/>
          </a:prstGeom>
          <a:noFill/>
          <a:ln>
            <a:noFill/>
          </a:ln>
          <a:effectLst/>
        </p:spPr>
      </p:pic>
      <p:sp>
        <p:nvSpPr>
          <p:cNvPr id="5" name="TextBox 4"/>
          <p:cNvSpPr txBox="1"/>
          <p:nvPr/>
        </p:nvSpPr>
        <p:spPr>
          <a:xfrm>
            <a:off x="7200899" y="2166923"/>
            <a:ext cx="4441389" cy="369332"/>
          </a:xfrm>
          <a:prstGeom prst="rect">
            <a:avLst/>
          </a:prstGeom>
          <a:noFill/>
        </p:spPr>
        <p:txBody>
          <a:bodyPr wrap="square" rtlCol="0">
            <a:spAutoFit/>
          </a:bodyPr>
          <a:lstStyle/>
          <a:p>
            <a:r>
              <a:rPr lang="en-US" b="1" u="sng" dirty="0"/>
              <a:t>2023  OFFICIAL  STUDENT  ENTRY  FORM</a:t>
            </a:r>
            <a:endParaRPr lang="en-US" dirty="0"/>
          </a:p>
        </p:txBody>
      </p:sp>
      <p:sp>
        <p:nvSpPr>
          <p:cNvPr id="7" name="TextBox 6"/>
          <p:cNvSpPr txBox="1"/>
          <p:nvPr/>
        </p:nvSpPr>
        <p:spPr>
          <a:xfrm>
            <a:off x="7200899" y="1658923"/>
            <a:ext cx="2768600" cy="369332"/>
          </a:xfrm>
          <a:prstGeom prst="rect">
            <a:avLst/>
          </a:prstGeom>
          <a:noFill/>
        </p:spPr>
        <p:txBody>
          <a:bodyPr wrap="square" rtlCol="0">
            <a:spAutoFit/>
          </a:bodyPr>
          <a:lstStyle/>
          <a:p>
            <a:r>
              <a:rPr lang="en-US" b="1" dirty="0"/>
              <a:t>ESSAY  WRITING  CONTEST</a:t>
            </a:r>
            <a:endParaRPr lang="en-US" dirty="0"/>
          </a:p>
        </p:txBody>
      </p:sp>
      <p:sp>
        <p:nvSpPr>
          <p:cNvPr id="8" name="TextBox 7"/>
          <p:cNvSpPr txBox="1"/>
          <p:nvPr/>
        </p:nvSpPr>
        <p:spPr>
          <a:xfrm>
            <a:off x="7200898" y="1093773"/>
            <a:ext cx="3073401" cy="369332"/>
          </a:xfrm>
          <a:prstGeom prst="rect">
            <a:avLst/>
          </a:prstGeom>
          <a:noFill/>
        </p:spPr>
        <p:txBody>
          <a:bodyPr wrap="square" rtlCol="0">
            <a:spAutoFit/>
          </a:bodyPr>
          <a:lstStyle/>
          <a:p>
            <a:r>
              <a:rPr lang="en-US" altLang="en-US" b="1" dirty="0">
                <a:latin typeface="Calibri" panose="020F0502020204030204" pitchFamily="34" charset="0"/>
                <a:cs typeface="Calibri" panose="020F0502020204030204" pitchFamily="34" charset="0"/>
              </a:rPr>
              <a:t>THE NMA  PEACH  COUNCIL</a:t>
            </a:r>
            <a:endParaRPr lang="en-US" dirty="0"/>
          </a:p>
        </p:txBody>
      </p:sp>
    </p:spTree>
    <p:extLst>
      <p:ext uri="{BB962C8B-B14F-4D97-AF65-F5344CB8AC3E}">
        <p14:creationId xmlns:p14="http://schemas.microsoft.com/office/powerpoint/2010/main" val="4063743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646393A-D0E7-4CA3-A2B2-A70E44EC0462}"/>
              </a:ext>
            </a:extLst>
          </p:cNvPr>
          <p:cNvSpPr>
            <a:spLocks noGrp="1"/>
          </p:cNvSpPr>
          <p:nvPr>
            <p:ph type="ftr" sz="quarter" idx="11"/>
          </p:nvPr>
        </p:nvSpPr>
        <p:spPr/>
        <p:txBody>
          <a:bodyPr/>
          <a:lstStyle/>
          <a:p>
            <a:endParaRPr lang="en-US"/>
          </a:p>
          <a:p>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104381530"/>
              </p:ext>
            </p:extLst>
          </p:nvPr>
        </p:nvGraphicFramePr>
        <p:xfrm>
          <a:off x="901700" y="496888"/>
          <a:ext cx="4013199" cy="5929310"/>
        </p:xfrm>
        <a:graphic>
          <a:graphicData uri="http://schemas.openxmlformats.org/drawingml/2006/table">
            <a:tbl>
              <a:tblPr>
                <a:tableStyleId>{5C22544A-7EE6-4342-B048-85BDC9FD1C3A}</a:tableStyleId>
              </a:tblPr>
              <a:tblGrid>
                <a:gridCol w="898743">
                  <a:extLst>
                    <a:ext uri="{9D8B030D-6E8A-4147-A177-3AD203B41FA5}">
                      <a16:colId xmlns:a16="http://schemas.microsoft.com/office/drawing/2014/main" val="20000"/>
                    </a:ext>
                  </a:extLst>
                </a:gridCol>
                <a:gridCol w="133477">
                  <a:extLst>
                    <a:ext uri="{9D8B030D-6E8A-4147-A177-3AD203B41FA5}">
                      <a16:colId xmlns:a16="http://schemas.microsoft.com/office/drawing/2014/main" val="20001"/>
                    </a:ext>
                  </a:extLst>
                </a:gridCol>
                <a:gridCol w="231360">
                  <a:extLst>
                    <a:ext uri="{9D8B030D-6E8A-4147-A177-3AD203B41FA5}">
                      <a16:colId xmlns:a16="http://schemas.microsoft.com/office/drawing/2014/main" val="20002"/>
                    </a:ext>
                  </a:extLst>
                </a:gridCol>
                <a:gridCol w="231360">
                  <a:extLst>
                    <a:ext uri="{9D8B030D-6E8A-4147-A177-3AD203B41FA5}">
                      <a16:colId xmlns:a16="http://schemas.microsoft.com/office/drawing/2014/main" val="20003"/>
                    </a:ext>
                  </a:extLst>
                </a:gridCol>
                <a:gridCol w="231360">
                  <a:extLst>
                    <a:ext uri="{9D8B030D-6E8A-4147-A177-3AD203B41FA5}">
                      <a16:colId xmlns:a16="http://schemas.microsoft.com/office/drawing/2014/main" val="20004"/>
                    </a:ext>
                  </a:extLst>
                </a:gridCol>
                <a:gridCol w="231360">
                  <a:extLst>
                    <a:ext uri="{9D8B030D-6E8A-4147-A177-3AD203B41FA5}">
                      <a16:colId xmlns:a16="http://schemas.microsoft.com/office/drawing/2014/main" val="20005"/>
                    </a:ext>
                  </a:extLst>
                </a:gridCol>
                <a:gridCol w="231360">
                  <a:extLst>
                    <a:ext uri="{9D8B030D-6E8A-4147-A177-3AD203B41FA5}">
                      <a16:colId xmlns:a16="http://schemas.microsoft.com/office/drawing/2014/main" val="20006"/>
                    </a:ext>
                  </a:extLst>
                </a:gridCol>
                <a:gridCol w="177969">
                  <a:extLst>
                    <a:ext uri="{9D8B030D-6E8A-4147-A177-3AD203B41FA5}">
                      <a16:colId xmlns:a16="http://schemas.microsoft.com/office/drawing/2014/main" val="20007"/>
                    </a:ext>
                  </a:extLst>
                </a:gridCol>
                <a:gridCol w="329242">
                  <a:extLst>
                    <a:ext uri="{9D8B030D-6E8A-4147-A177-3AD203B41FA5}">
                      <a16:colId xmlns:a16="http://schemas.microsoft.com/office/drawing/2014/main" val="20008"/>
                    </a:ext>
                  </a:extLst>
                </a:gridCol>
                <a:gridCol w="329242">
                  <a:extLst>
                    <a:ext uri="{9D8B030D-6E8A-4147-A177-3AD203B41FA5}">
                      <a16:colId xmlns:a16="http://schemas.microsoft.com/office/drawing/2014/main" val="20009"/>
                    </a:ext>
                  </a:extLst>
                </a:gridCol>
                <a:gridCol w="329242">
                  <a:extLst>
                    <a:ext uri="{9D8B030D-6E8A-4147-A177-3AD203B41FA5}">
                      <a16:colId xmlns:a16="http://schemas.microsoft.com/office/drawing/2014/main" val="20010"/>
                    </a:ext>
                  </a:extLst>
                </a:gridCol>
                <a:gridCol w="329242">
                  <a:extLst>
                    <a:ext uri="{9D8B030D-6E8A-4147-A177-3AD203B41FA5}">
                      <a16:colId xmlns:a16="http://schemas.microsoft.com/office/drawing/2014/main" val="20011"/>
                    </a:ext>
                  </a:extLst>
                </a:gridCol>
                <a:gridCol w="329242">
                  <a:extLst>
                    <a:ext uri="{9D8B030D-6E8A-4147-A177-3AD203B41FA5}">
                      <a16:colId xmlns:a16="http://schemas.microsoft.com/office/drawing/2014/main" val="20012"/>
                    </a:ext>
                  </a:extLst>
                </a:gridCol>
              </a:tblGrid>
              <a:tr h="498708">
                <a:tc gridSpan="2">
                  <a:txBody>
                    <a:bodyPr/>
                    <a:lstStyle/>
                    <a:p>
                      <a:pPr algn="l" fontAlgn="b"/>
                      <a:r>
                        <a:rPr lang="en-US" sz="600" u="none" strike="noStrike">
                          <a:effectLst/>
                        </a:rPr>
                        <a:t>You Be The Judge …</a:t>
                      </a:r>
                      <a:endParaRPr lang="en-US" sz="600" b="0" i="1" u="none" strike="noStrike">
                        <a:solidFill>
                          <a:srgbClr val="000000"/>
                        </a:solidFill>
                        <a:effectLst/>
                        <a:latin typeface="Calibri"/>
                      </a:endParaRPr>
                    </a:p>
                  </a:txBody>
                  <a:tcPr marL="3514" marR="3514" marT="3514" marB="0" anchor="b"/>
                </a:tc>
                <a:tc hMerge="1">
                  <a:txBody>
                    <a:bodyPr/>
                    <a:lstStyle/>
                    <a:p>
                      <a:endParaRPr lang="en-US"/>
                    </a:p>
                  </a:txBody>
                  <a:tcPr/>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600" b="1" i="0" u="none" strike="noStrike">
                        <a:solidFill>
                          <a:srgbClr val="000000"/>
                        </a:solidFill>
                        <a:effectLst/>
                        <a:latin typeface="Calibri"/>
                      </a:endParaRPr>
                    </a:p>
                  </a:txBody>
                  <a:tcPr marL="3514" marR="3514" marT="3514" marB="0" anchor="b"/>
                </a:tc>
                <a:tc>
                  <a:txBody>
                    <a:bodyPr/>
                    <a:lstStyle/>
                    <a:p>
                      <a:pPr algn="ctr" fontAlgn="b"/>
                      <a:r>
                        <a:rPr lang="en-US" sz="600" u="none" strike="noStrike">
                          <a:effectLst/>
                        </a:rPr>
                        <a:t>ESSAY CONTEST</a:t>
                      </a:r>
                      <a:endParaRPr lang="en-US" sz="600" b="1"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(example)</a:t>
                      </a:r>
                      <a:endParaRPr lang="en-US" sz="500" b="1" i="1"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00"/>
                  </a:ext>
                </a:extLst>
              </a:tr>
              <a:tr h="113899">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01"/>
                  </a:ext>
                </a:extLst>
              </a:tr>
              <a:tr h="113899">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02"/>
                  </a:ext>
                </a:extLst>
              </a:tr>
              <a:tr h="251727">
                <a:tc>
                  <a:txBody>
                    <a:bodyPr/>
                    <a:lstStyle/>
                    <a:p>
                      <a:pPr algn="ctr" fontAlgn="b"/>
                      <a:r>
                        <a:rPr lang="en-US" sz="600" u="none" strike="noStrike">
                          <a:effectLst/>
                        </a:rPr>
                        <a:t>JUDGING ITEMS</a:t>
                      </a:r>
                      <a:endParaRPr lang="en-US" sz="600" b="1" i="0" u="none" strike="noStrike">
                        <a:solidFill>
                          <a:srgbClr val="000000"/>
                        </a:solidFill>
                        <a:effectLst/>
                        <a:latin typeface="Calibri"/>
                      </a:endParaRPr>
                    </a:p>
                  </a:txBody>
                  <a:tcPr marL="3514" marR="3514" marT="3514" marB="0" anchor="b"/>
                </a:tc>
                <a:tc>
                  <a:txBody>
                    <a:bodyPr/>
                    <a:lstStyle/>
                    <a:p>
                      <a:pPr algn="ctr" fontAlgn="b"/>
                      <a:endParaRPr lang="en-US" sz="600" b="1" i="0" u="none" strike="noStrike">
                        <a:solidFill>
                          <a:srgbClr val="000000"/>
                        </a:solidFill>
                        <a:effectLst/>
                        <a:latin typeface="Calibri"/>
                      </a:endParaRPr>
                    </a:p>
                  </a:txBody>
                  <a:tcPr marL="3514" marR="3514" marT="3514" marB="0" anchor="b"/>
                </a:tc>
                <a:tc gridSpan="5">
                  <a:txBody>
                    <a:bodyPr/>
                    <a:lstStyle/>
                    <a:p>
                      <a:pPr algn="ctr" fontAlgn="b"/>
                      <a:r>
                        <a:rPr lang="en-US" sz="600" u="none" strike="noStrike">
                          <a:effectLst/>
                        </a:rPr>
                        <a:t>SUGGESTED </a:t>
                      </a:r>
                      <a:br>
                        <a:rPr lang="en-US" sz="600" u="none" strike="noStrike">
                          <a:effectLst/>
                        </a:rPr>
                      </a:br>
                      <a:r>
                        <a:rPr lang="en-US" sz="600" u="none" strike="noStrike">
                          <a:effectLst/>
                        </a:rPr>
                        <a:t>POINT VALUES</a:t>
                      </a:r>
                      <a:endParaRPr lang="en-US" sz="600" b="1" i="0" u="none" strike="noStrike">
                        <a:solidFill>
                          <a:srgbClr val="000000"/>
                        </a:solidFill>
                        <a:effectLst/>
                        <a:latin typeface="Calibri"/>
                      </a:endParaRPr>
                    </a:p>
                  </a:txBody>
                  <a:tcPr marL="3514" marR="3514" marT="351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600" b="1" i="0" u="none" strike="noStrike">
                        <a:solidFill>
                          <a:srgbClr val="000000"/>
                        </a:solidFill>
                        <a:effectLst/>
                        <a:latin typeface="Calibri"/>
                      </a:endParaRPr>
                    </a:p>
                  </a:txBody>
                  <a:tcPr marL="3514" marR="3514" marT="3514" marB="0" anchor="b"/>
                </a:tc>
                <a:tc gridSpan="5">
                  <a:txBody>
                    <a:bodyPr/>
                    <a:lstStyle/>
                    <a:p>
                      <a:pPr algn="ctr" fontAlgn="b"/>
                      <a:r>
                        <a:rPr lang="en-US" sz="600" u="none" strike="noStrike">
                          <a:effectLst/>
                        </a:rPr>
                        <a:t>CONTESTANTS</a:t>
                      </a:r>
                      <a:endParaRPr lang="en-US" sz="600" b="1" i="0" u="none" strike="noStrike">
                        <a:solidFill>
                          <a:srgbClr val="000000"/>
                        </a:solidFill>
                        <a:effectLst/>
                        <a:latin typeface="Calibri"/>
                      </a:endParaRPr>
                    </a:p>
                  </a:txBody>
                  <a:tcPr marL="3514" marR="3514" marT="351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522040">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Excellent</a:t>
                      </a:r>
                      <a:endParaRPr lang="en-US" sz="500" b="1" i="0" u="none" strike="noStrike">
                        <a:solidFill>
                          <a:srgbClr val="000000"/>
                        </a:solidFill>
                        <a:effectLst/>
                        <a:latin typeface="Calibri"/>
                      </a:endParaRPr>
                    </a:p>
                  </a:txBody>
                  <a:tcPr marL="3514" marR="3514" marT="3514" marB="0" vert="vert270" anchor="b"/>
                </a:tc>
                <a:tc>
                  <a:txBody>
                    <a:bodyPr/>
                    <a:lstStyle/>
                    <a:p>
                      <a:pPr algn="ctr" fontAlgn="b"/>
                      <a:r>
                        <a:rPr lang="en-US" sz="500" u="none" strike="noStrike">
                          <a:effectLst/>
                        </a:rPr>
                        <a:t>Very Good</a:t>
                      </a:r>
                      <a:endParaRPr lang="en-US" sz="500" b="1" i="0" u="none" strike="noStrike">
                        <a:solidFill>
                          <a:srgbClr val="000000"/>
                        </a:solidFill>
                        <a:effectLst/>
                        <a:latin typeface="Calibri"/>
                      </a:endParaRPr>
                    </a:p>
                  </a:txBody>
                  <a:tcPr marL="3514" marR="3514" marT="3514" marB="0" vert="vert270" anchor="b"/>
                </a:tc>
                <a:tc>
                  <a:txBody>
                    <a:bodyPr/>
                    <a:lstStyle/>
                    <a:p>
                      <a:pPr algn="ctr" fontAlgn="b"/>
                      <a:r>
                        <a:rPr lang="en-US" sz="500" u="none" strike="noStrike">
                          <a:effectLst/>
                        </a:rPr>
                        <a:t>Good</a:t>
                      </a:r>
                      <a:endParaRPr lang="en-US" sz="500" b="1" i="0" u="none" strike="noStrike">
                        <a:solidFill>
                          <a:srgbClr val="000000"/>
                        </a:solidFill>
                        <a:effectLst/>
                        <a:latin typeface="Calibri"/>
                      </a:endParaRPr>
                    </a:p>
                  </a:txBody>
                  <a:tcPr marL="3514" marR="3514" marT="3514" marB="0" vert="vert270" anchor="b"/>
                </a:tc>
                <a:tc>
                  <a:txBody>
                    <a:bodyPr/>
                    <a:lstStyle/>
                    <a:p>
                      <a:pPr algn="ctr" fontAlgn="b"/>
                      <a:r>
                        <a:rPr lang="en-US" sz="500" u="none" strike="noStrike">
                          <a:effectLst/>
                        </a:rPr>
                        <a:t>Fair</a:t>
                      </a:r>
                      <a:endParaRPr lang="en-US" sz="500" b="1" i="0" u="none" strike="noStrike">
                        <a:solidFill>
                          <a:srgbClr val="000000"/>
                        </a:solidFill>
                        <a:effectLst/>
                        <a:latin typeface="Calibri"/>
                      </a:endParaRPr>
                    </a:p>
                  </a:txBody>
                  <a:tcPr marL="3514" marR="3514" marT="3514" marB="0" vert="vert270" anchor="b"/>
                </a:tc>
                <a:tc>
                  <a:txBody>
                    <a:bodyPr/>
                    <a:lstStyle/>
                    <a:p>
                      <a:pPr algn="ctr" fontAlgn="b"/>
                      <a:r>
                        <a:rPr lang="en-US" sz="500" u="none" strike="noStrike">
                          <a:effectLst/>
                        </a:rPr>
                        <a:t>Neeeds Work</a:t>
                      </a:r>
                      <a:endParaRPr lang="en-US" sz="500" b="1" i="0" u="none" strike="noStrike">
                        <a:solidFill>
                          <a:srgbClr val="000000"/>
                        </a:solidFill>
                        <a:effectLst/>
                        <a:latin typeface="Calibri"/>
                      </a:endParaRPr>
                    </a:p>
                  </a:txBody>
                  <a:tcPr marL="3514" marR="3514" marT="3514" marB="0" vert="vert27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A</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B</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C</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D</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E</a:t>
                      </a:r>
                      <a:endParaRPr lang="en-US" sz="500" b="1"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04"/>
                  </a:ext>
                </a:extLst>
              </a:tr>
              <a:tr h="237291">
                <a:tc>
                  <a:txBody>
                    <a:bodyPr/>
                    <a:lstStyle/>
                    <a:p>
                      <a:pPr algn="ctr" fontAlgn="ctr"/>
                      <a:r>
                        <a:rPr lang="en-US" sz="600" u="none" strike="noStrike">
                          <a:effectLst/>
                        </a:rPr>
                        <a:t>CONTENT (60)</a:t>
                      </a:r>
                      <a:endParaRPr lang="en-US" sz="6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extLst>
                  <a:ext uri="{0D108BD9-81ED-4DB2-BD59-A6C34878D82A}">
                    <a16:rowId xmlns:a16="http://schemas.microsoft.com/office/drawing/2014/main" val="10005"/>
                  </a:ext>
                </a:extLst>
              </a:tr>
              <a:tr h="474582">
                <a:tc>
                  <a:txBody>
                    <a:bodyPr/>
                    <a:lstStyle/>
                    <a:p>
                      <a:pPr algn="ctr" fontAlgn="ctr"/>
                      <a:r>
                        <a:rPr lang="en-US" sz="500" u="none" strike="noStrike">
                          <a:effectLst/>
                        </a:rPr>
                        <a:t>Essay Development</a:t>
                      </a:r>
                      <a:br>
                        <a:rPr lang="en-US" sz="500" u="none" strike="noStrike">
                          <a:effectLst/>
                        </a:rPr>
                      </a:br>
                      <a:r>
                        <a:rPr lang="en-US" sz="500" u="none" strike="noStrike">
                          <a:effectLst/>
                        </a:rPr>
                        <a:t>structure,</a:t>
                      </a:r>
                      <a:br>
                        <a:rPr lang="en-US" sz="500" u="none" strike="noStrike">
                          <a:effectLst/>
                        </a:rPr>
                      </a:br>
                      <a:r>
                        <a:rPr lang="en-US" sz="500" u="none" strike="noStrike">
                          <a:effectLst/>
                        </a:rPr>
                        <a:t>organization,</a:t>
                      </a:r>
                      <a:br>
                        <a:rPr lang="en-US" sz="500" u="none" strike="noStrike">
                          <a:effectLst/>
                        </a:rPr>
                      </a:br>
                      <a:r>
                        <a:rPr lang="en-US" sz="500" u="none" strike="noStrike">
                          <a:effectLst/>
                        </a:rPr>
                        <a:t>support material</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ctr"/>
                      <a:r>
                        <a:rPr lang="en-US" sz="500" u="none" strike="noStrike">
                          <a:effectLst/>
                        </a:rPr>
                        <a:t>20</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16</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12</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8</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4</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06"/>
                  </a:ext>
                </a:extLst>
              </a:tr>
              <a:tr h="474582">
                <a:tc>
                  <a:txBody>
                    <a:bodyPr/>
                    <a:lstStyle/>
                    <a:p>
                      <a:pPr algn="ctr" fontAlgn="ctr"/>
                      <a:r>
                        <a:rPr lang="en-US" sz="500" u="none" strike="noStrike">
                          <a:effectLst/>
                        </a:rPr>
                        <a:t>Effectiveness</a:t>
                      </a:r>
                      <a:br>
                        <a:rPr lang="en-US" sz="500" u="none" strike="noStrike">
                          <a:effectLst/>
                        </a:rPr>
                      </a:br>
                      <a:r>
                        <a:rPr lang="en-US" sz="500" u="none" strike="noStrike">
                          <a:effectLst/>
                        </a:rPr>
                        <a:t>achievement of</a:t>
                      </a:r>
                      <a:br>
                        <a:rPr lang="en-US" sz="500" u="none" strike="noStrike">
                          <a:effectLst/>
                        </a:rPr>
                      </a:br>
                      <a:r>
                        <a:rPr lang="en-US" sz="500" u="none" strike="noStrike">
                          <a:effectLst/>
                        </a:rPr>
                        <a:t>purpose</a:t>
                      </a:r>
                      <a:br>
                        <a:rPr lang="en-US" sz="500" u="none" strike="noStrike">
                          <a:effectLst/>
                        </a:rPr>
                      </a:br>
                      <a:r>
                        <a:rPr lang="en-US" sz="500" u="none" strike="noStrike">
                          <a:effectLst/>
                        </a:rPr>
                        <a:t>interest, reception</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ctr"/>
                      <a:r>
                        <a:rPr lang="en-US" sz="500" u="none" strike="noStrike">
                          <a:effectLst/>
                        </a:rPr>
                        <a:t>20</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16</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12</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8</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4</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07"/>
                  </a:ext>
                </a:extLst>
              </a:tr>
              <a:tr h="474582">
                <a:tc>
                  <a:txBody>
                    <a:bodyPr/>
                    <a:lstStyle/>
                    <a:p>
                      <a:pPr algn="ctr" fontAlgn="ctr"/>
                      <a:r>
                        <a:rPr lang="en-US" sz="500" u="none" strike="noStrike">
                          <a:effectLst/>
                        </a:rPr>
                        <a:t>Essay Value</a:t>
                      </a:r>
                      <a:br>
                        <a:rPr lang="en-US" sz="500" u="none" strike="noStrike">
                          <a:effectLst/>
                        </a:rPr>
                      </a:br>
                      <a:r>
                        <a:rPr lang="en-US" sz="500" u="none" strike="noStrike">
                          <a:effectLst/>
                        </a:rPr>
                        <a:t>ideas,</a:t>
                      </a:r>
                      <a:br>
                        <a:rPr lang="en-US" sz="500" u="none" strike="noStrike">
                          <a:effectLst/>
                        </a:rPr>
                      </a:br>
                      <a:r>
                        <a:rPr lang="en-US" sz="500" u="none" strike="noStrike">
                          <a:effectLst/>
                        </a:rPr>
                        <a:t>original thought</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ctr"/>
                      <a:r>
                        <a:rPr lang="en-US" sz="500" u="none" strike="noStrike">
                          <a:effectLst/>
                        </a:rPr>
                        <a:t>20</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16</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12</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8</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4</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08"/>
                  </a:ext>
                </a:extLst>
              </a:tr>
              <a:tr h="237291">
                <a:tc>
                  <a:txBody>
                    <a:bodyPr/>
                    <a:lstStyle/>
                    <a:p>
                      <a:pPr algn="ctr" fontAlgn="ctr"/>
                      <a:r>
                        <a:rPr lang="en-US" sz="600" u="none" strike="noStrike">
                          <a:effectLst/>
                        </a:rPr>
                        <a:t>DELIVERY (20)</a:t>
                      </a:r>
                      <a:endParaRPr lang="en-US" sz="6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extLst>
                  <a:ext uri="{0D108BD9-81ED-4DB2-BD59-A6C34878D82A}">
                    <a16:rowId xmlns:a16="http://schemas.microsoft.com/office/drawing/2014/main" val="10009"/>
                  </a:ext>
                </a:extLst>
              </a:tr>
              <a:tr h="474582">
                <a:tc>
                  <a:txBody>
                    <a:bodyPr/>
                    <a:lstStyle/>
                    <a:p>
                      <a:pPr algn="ctr" fontAlgn="ctr"/>
                      <a:r>
                        <a:rPr lang="en-US" sz="500" u="none" strike="noStrike">
                          <a:effectLst/>
                        </a:rPr>
                        <a:t>Sentence</a:t>
                      </a:r>
                      <a:br>
                        <a:rPr lang="en-US" sz="500" u="none" strike="noStrike">
                          <a:effectLst/>
                        </a:rPr>
                      </a:br>
                      <a:r>
                        <a:rPr lang="en-US" sz="500" u="none" strike="noStrike">
                          <a:effectLst/>
                        </a:rPr>
                        <a:t>structure,</a:t>
                      </a:r>
                      <a:br>
                        <a:rPr lang="en-US" sz="500" u="none" strike="noStrike">
                          <a:effectLst/>
                        </a:rPr>
                      </a:br>
                      <a:r>
                        <a:rPr lang="en-US" sz="500" u="none" strike="noStrike">
                          <a:effectLst/>
                        </a:rPr>
                        <a:t>format</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ctr"/>
                      <a:r>
                        <a:rPr lang="en-US" sz="500" u="none" strike="noStrike">
                          <a:effectLst/>
                        </a:rPr>
                        <a:t>10</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8</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6</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4</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2</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10"/>
                  </a:ext>
                </a:extLst>
              </a:tr>
              <a:tr h="474582">
                <a:tc>
                  <a:txBody>
                    <a:bodyPr/>
                    <a:lstStyle/>
                    <a:p>
                      <a:pPr algn="ctr" fontAlgn="ctr"/>
                      <a:r>
                        <a:rPr lang="en-US" sz="500" u="none" strike="noStrike">
                          <a:effectLst/>
                        </a:rPr>
                        <a:t>Paragraph</a:t>
                      </a:r>
                      <a:br>
                        <a:rPr lang="en-US" sz="500" u="none" strike="noStrike">
                          <a:effectLst/>
                        </a:rPr>
                      </a:br>
                      <a:r>
                        <a:rPr lang="en-US" sz="500" u="none" strike="noStrike">
                          <a:effectLst/>
                        </a:rPr>
                        <a:t>logical flow,</a:t>
                      </a:r>
                      <a:br>
                        <a:rPr lang="en-US" sz="500" u="none" strike="noStrike">
                          <a:effectLst/>
                        </a:rPr>
                      </a:br>
                      <a:r>
                        <a:rPr lang="en-US" sz="500" u="none" strike="noStrike">
                          <a:effectLst/>
                        </a:rPr>
                        <a:t>pattern,</a:t>
                      </a:r>
                      <a:br>
                        <a:rPr lang="en-US" sz="500" u="none" strike="noStrike">
                          <a:effectLst/>
                        </a:rPr>
                      </a:br>
                      <a:r>
                        <a:rPr lang="en-US" sz="500" u="none" strike="noStrike">
                          <a:effectLst/>
                        </a:rPr>
                        <a:t>readability</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ctr"/>
                      <a:r>
                        <a:rPr lang="en-US" sz="500" u="none" strike="noStrike">
                          <a:effectLst/>
                        </a:rPr>
                        <a:t>10</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8</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6</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4</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2</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11"/>
                  </a:ext>
                </a:extLst>
              </a:tr>
              <a:tr h="237291">
                <a:tc>
                  <a:txBody>
                    <a:bodyPr/>
                    <a:lstStyle/>
                    <a:p>
                      <a:pPr algn="ctr" fontAlgn="ctr"/>
                      <a:r>
                        <a:rPr lang="en-US" sz="600" u="none" strike="noStrike">
                          <a:effectLst/>
                        </a:rPr>
                        <a:t>LANGUAGE (20)</a:t>
                      </a:r>
                      <a:endParaRPr lang="en-US" sz="6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extLst>
                  <a:ext uri="{0D108BD9-81ED-4DB2-BD59-A6C34878D82A}">
                    <a16:rowId xmlns:a16="http://schemas.microsoft.com/office/drawing/2014/main" val="10012"/>
                  </a:ext>
                </a:extLst>
              </a:tr>
              <a:tr h="474582">
                <a:tc>
                  <a:txBody>
                    <a:bodyPr/>
                    <a:lstStyle/>
                    <a:p>
                      <a:pPr algn="ctr" fontAlgn="ctr"/>
                      <a:r>
                        <a:rPr lang="en-US" sz="500" u="none" strike="noStrike">
                          <a:effectLst/>
                        </a:rPr>
                        <a:t>Appropriate</a:t>
                      </a:r>
                      <a:br>
                        <a:rPr lang="en-US" sz="500" u="none" strike="noStrike">
                          <a:effectLst/>
                        </a:rPr>
                      </a:br>
                      <a:r>
                        <a:rPr lang="en-US" sz="500" u="none" strike="noStrike">
                          <a:effectLst/>
                        </a:rPr>
                        <a:t>to essay purpose</a:t>
                      </a:r>
                      <a:br>
                        <a:rPr lang="en-US" sz="500" u="none" strike="noStrike">
                          <a:effectLst/>
                        </a:rPr>
                      </a:br>
                      <a:r>
                        <a:rPr lang="en-US" sz="500" u="none" strike="noStrike">
                          <a:effectLst/>
                        </a:rPr>
                        <a:t>and audience</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ctr"/>
                      <a:r>
                        <a:rPr lang="en-US" sz="500" u="none" strike="noStrike">
                          <a:effectLst/>
                        </a:rPr>
                        <a:t>10</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8</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6</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4</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2</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13"/>
                  </a:ext>
                </a:extLst>
              </a:tr>
              <a:tr h="474582">
                <a:tc>
                  <a:txBody>
                    <a:bodyPr/>
                    <a:lstStyle/>
                    <a:p>
                      <a:pPr algn="ctr" fontAlgn="ctr"/>
                      <a:r>
                        <a:rPr lang="en-US" sz="500" u="none" strike="noStrike">
                          <a:effectLst/>
                        </a:rPr>
                        <a:t>Correct</a:t>
                      </a:r>
                      <a:br>
                        <a:rPr lang="en-US" sz="500" u="none" strike="noStrike">
                          <a:effectLst/>
                        </a:rPr>
                      </a:br>
                      <a:r>
                        <a:rPr lang="en-US" sz="500" u="none" strike="noStrike">
                          <a:effectLst/>
                        </a:rPr>
                        <a:t>grammar,</a:t>
                      </a:r>
                      <a:br>
                        <a:rPr lang="en-US" sz="500" u="none" strike="noStrike">
                          <a:effectLst/>
                        </a:rPr>
                      </a:br>
                      <a:r>
                        <a:rPr lang="en-US" sz="500" u="none" strike="noStrike">
                          <a:effectLst/>
                        </a:rPr>
                        <a:t>punctuation,</a:t>
                      </a:r>
                      <a:br>
                        <a:rPr lang="en-US" sz="500" u="none" strike="noStrike">
                          <a:effectLst/>
                        </a:rPr>
                      </a:br>
                      <a:r>
                        <a:rPr lang="en-US" sz="500" u="none" strike="noStrike">
                          <a:effectLst/>
                        </a:rPr>
                        <a:t>word selection</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ctr"/>
                      <a:r>
                        <a:rPr lang="en-US" sz="500" u="none" strike="noStrike">
                          <a:effectLst/>
                        </a:rPr>
                        <a:t>10</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8</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6</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4</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2</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14"/>
                  </a:ext>
                </a:extLst>
              </a:tr>
              <a:tr h="237291">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A</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B</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C</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D</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E</a:t>
                      </a:r>
                      <a:endParaRPr lang="en-US" sz="500" b="1"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15"/>
                  </a:ext>
                </a:extLst>
              </a:tr>
              <a:tr h="157799">
                <a:tc>
                  <a:txBody>
                    <a:bodyPr/>
                    <a:lstStyle/>
                    <a:p>
                      <a:pPr algn="ctr" fontAlgn="b"/>
                      <a:r>
                        <a:rPr lang="en-US" sz="600" u="none" strike="noStrike">
                          <a:effectLst/>
                        </a:rPr>
                        <a:t>TOTAL SCORE</a:t>
                      </a:r>
                      <a:endParaRPr lang="en-US" sz="6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dirty="0">
                          <a:effectLst/>
                        </a:rPr>
                        <a:t> </a:t>
                      </a:r>
                      <a:endParaRPr lang="en-US" sz="500" b="0" i="0" u="none" strike="noStrike" dirty="0">
                        <a:solidFill>
                          <a:srgbClr val="000000"/>
                        </a:solidFill>
                        <a:effectLst/>
                        <a:latin typeface="Calibri"/>
                      </a:endParaRPr>
                    </a:p>
                  </a:txBody>
                  <a:tcPr marL="3514" marR="3514" marT="3514" marB="0" anchor="b"/>
                </a:tc>
                <a:extLst>
                  <a:ext uri="{0D108BD9-81ED-4DB2-BD59-A6C34878D82A}">
                    <a16:rowId xmlns:a16="http://schemas.microsoft.com/office/drawing/2014/main" val="1001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265333273"/>
              </p:ext>
            </p:extLst>
          </p:nvPr>
        </p:nvGraphicFramePr>
        <p:xfrm>
          <a:off x="5638801" y="496888"/>
          <a:ext cx="4013195" cy="5853113"/>
        </p:xfrm>
        <a:graphic>
          <a:graphicData uri="http://schemas.openxmlformats.org/drawingml/2006/table">
            <a:tbl>
              <a:tblPr>
                <a:tableStyleId>{5C22544A-7EE6-4342-B048-85BDC9FD1C3A}</a:tableStyleId>
              </a:tblPr>
              <a:tblGrid>
                <a:gridCol w="898743">
                  <a:extLst>
                    <a:ext uri="{9D8B030D-6E8A-4147-A177-3AD203B41FA5}">
                      <a16:colId xmlns:a16="http://schemas.microsoft.com/office/drawing/2014/main" val="20000"/>
                    </a:ext>
                  </a:extLst>
                </a:gridCol>
                <a:gridCol w="133478">
                  <a:extLst>
                    <a:ext uri="{9D8B030D-6E8A-4147-A177-3AD203B41FA5}">
                      <a16:colId xmlns:a16="http://schemas.microsoft.com/office/drawing/2014/main" val="20001"/>
                    </a:ext>
                  </a:extLst>
                </a:gridCol>
                <a:gridCol w="231359">
                  <a:extLst>
                    <a:ext uri="{9D8B030D-6E8A-4147-A177-3AD203B41FA5}">
                      <a16:colId xmlns:a16="http://schemas.microsoft.com/office/drawing/2014/main" val="20002"/>
                    </a:ext>
                  </a:extLst>
                </a:gridCol>
                <a:gridCol w="231359">
                  <a:extLst>
                    <a:ext uri="{9D8B030D-6E8A-4147-A177-3AD203B41FA5}">
                      <a16:colId xmlns:a16="http://schemas.microsoft.com/office/drawing/2014/main" val="20003"/>
                    </a:ext>
                  </a:extLst>
                </a:gridCol>
                <a:gridCol w="231359">
                  <a:extLst>
                    <a:ext uri="{9D8B030D-6E8A-4147-A177-3AD203B41FA5}">
                      <a16:colId xmlns:a16="http://schemas.microsoft.com/office/drawing/2014/main" val="20004"/>
                    </a:ext>
                  </a:extLst>
                </a:gridCol>
                <a:gridCol w="231359">
                  <a:extLst>
                    <a:ext uri="{9D8B030D-6E8A-4147-A177-3AD203B41FA5}">
                      <a16:colId xmlns:a16="http://schemas.microsoft.com/office/drawing/2014/main" val="20005"/>
                    </a:ext>
                  </a:extLst>
                </a:gridCol>
                <a:gridCol w="231359">
                  <a:extLst>
                    <a:ext uri="{9D8B030D-6E8A-4147-A177-3AD203B41FA5}">
                      <a16:colId xmlns:a16="http://schemas.microsoft.com/office/drawing/2014/main" val="20006"/>
                    </a:ext>
                  </a:extLst>
                </a:gridCol>
                <a:gridCol w="177969">
                  <a:extLst>
                    <a:ext uri="{9D8B030D-6E8A-4147-A177-3AD203B41FA5}">
                      <a16:colId xmlns:a16="http://schemas.microsoft.com/office/drawing/2014/main" val="20007"/>
                    </a:ext>
                  </a:extLst>
                </a:gridCol>
                <a:gridCol w="329242">
                  <a:extLst>
                    <a:ext uri="{9D8B030D-6E8A-4147-A177-3AD203B41FA5}">
                      <a16:colId xmlns:a16="http://schemas.microsoft.com/office/drawing/2014/main" val="20008"/>
                    </a:ext>
                  </a:extLst>
                </a:gridCol>
                <a:gridCol w="329242">
                  <a:extLst>
                    <a:ext uri="{9D8B030D-6E8A-4147-A177-3AD203B41FA5}">
                      <a16:colId xmlns:a16="http://schemas.microsoft.com/office/drawing/2014/main" val="20009"/>
                    </a:ext>
                  </a:extLst>
                </a:gridCol>
                <a:gridCol w="329242">
                  <a:extLst>
                    <a:ext uri="{9D8B030D-6E8A-4147-A177-3AD203B41FA5}">
                      <a16:colId xmlns:a16="http://schemas.microsoft.com/office/drawing/2014/main" val="20010"/>
                    </a:ext>
                  </a:extLst>
                </a:gridCol>
                <a:gridCol w="329242">
                  <a:extLst>
                    <a:ext uri="{9D8B030D-6E8A-4147-A177-3AD203B41FA5}">
                      <a16:colId xmlns:a16="http://schemas.microsoft.com/office/drawing/2014/main" val="20011"/>
                    </a:ext>
                  </a:extLst>
                </a:gridCol>
                <a:gridCol w="329242">
                  <a:extLst>
                    <a:ext uri="{9D8B030D-6E8A-4147-A177-3AD203B41FA5}">
                      <a16:colId xmlns:a16="http://schemas.microsoft.com/office/drawing/2014/main" val="20012"/>
                    </a:ext>
                  </a:extLst>
                </a:gridCol>
              </a:tblGrid>
              <a:tr h="492299">
                <a:tc gridSpan="2">
                  <a:txBody>
                    <a:bodyPr/>
                    <a:lstStyle/>
                    <a:p>
                      <a:pPr algn="l" fontAlgn="b"/>
                      <a:r>
                        <a:rPr lang="en-US" sz="600" u="none" strike="noStrike">
                          <a:effectLst/>
                        </a:rPr>
                        <a:t>You Be The Judge …</a:t>
                      </a:r>
                      <a:endParaRPr lang="en-US" sz="600" b="0" i="1" u="none" strike="noStrike">
                        <a:solidFill>
                          <a:srgbClr val="000000"/>
                        </a:solidFill>
                        <a:effectLst/>
                        <a:latin typeface="Calibri"/>
                      </a:endParaRPr>
                    </a:p>
                  </a:txBody>
                  <a:tcPr marL="3514" marR="3514" marT="3514" marB="0" anchor="b"/>
                </a:tc>
                <a:tc hMerge="1">
                  <a:txBody>
                    <a:bodyPr/>
                    <a:lstStyle/>
                    <a:p>
                      <a:endParaRPr lang="en-US"/>
                    </a:p>
                  </a:txBody>
                  <a:tcPr/>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600" b="1" i="0" u="none" strike="noStrike">
                        <a:solidFill>
                          <a:srgbClr val="000000"/>
                        </a:solidFill>
                        <a:effectLst/>
                        <a:latin typeface="Calibri"/>
                      </a:endParaRPr>
                    </a:p>
                  </a:txBody>
                  <a:tcPr marL="3514" marR="3514" marT="3514" marB="0" anchor="b"/>
                </a:tc>
                <a:tc>
                  <a:txBody>
                    <a:bodyPr/>
                    <a:lstStyle/>
                    <a:p>
                      <a:pPr algn="ctr" fontAlgn="b"/>
                      <a:r>
                        <a:rPr lang="en-US" sz="600" u="none" strike="noStrike">
                          <a:effectLst/>
                        </a:rPr>
                        <a:t>ESSAY CONTEST</a:t>
                      </a:r>
                      <a:endParaRPr lang="en-US" sz="600" b="1"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(example)</a:t>
                      </a:r>
                      <a:endParaRPr lang="en-US" sz="500" b="1" i="1"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00"/>
                  </a:ext>
                </a:extLst>
              </a:tr>
              <a:tr h="112435">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01"/>
                  </a:ext>
                </a:extLst>
              </a:tr>
              <a:tr h="112435">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tc>
                  <a:txBody>
                    <a:bodyPr/>
                    <a:lstStyle/>
                    <a:p>
                      <a:pPr algn="ctr" fontAlgn="b"/>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02"/>
                  </a:ext>
                </a:extLst>
              </a:tr>
              <a:tr h="248492">
                <a:tc>
                  <a:txBody>
                    <a:bodyPr/>
                    <a:lstStyle/>
                    <a:p>
                      <a:pPr algn="ctr" fontAlgn="b"/>
                      <a:r>
                        <a:rPr lang="en-US" sz="600" u="none" strike="noStrike">
                          <a:effectLst/>
                        </a:rPr>
                        <a:t>JUDGING ITEMS</a:t>
                      </a:r>
                      <a:endParaRPr lang="en-US" sz="600" b="1" i="0" u="none" strike="noStrike">
                        <a:solidFill>
                          <a:srgbClr val="000000"/>
                        </a:solidFill>
                        <a:effectLst/>
                        <a:latin typeface="Calibri"/>
                      </a:endParaRPr>
                    </a:p>
                  </a:txBody>
                  <a:tcPr marL="3514" marR="3514" marT="3514" marB="0" anchor="b"/>
                </a:tc>
                <a:tc>
                  <a:txBody>
                    <a:bodyPr/>
                    <a:lstStyle/>
                    <a:p>
                      <a:pPr algn="ctr" fontAlgn="b"/>
                      <a:endParaRPr lang="en-US" sz="600" b="1" i="0" u="none" strike="noStrike">
                        <a:solidFill>
                          <a:srgbClr val="000000"/>
                        </a:solidFill>
                        <a:effectLst/>
                        <a:latin typeface="Calibri"/>
                      </a:endParaRPr>
                    </a:p>
                  </a:txBody>
                  <a:tcPr marL="3514" marR="3514" marT="3514" marB="0" anchor="b"/>
                </a:tc>
                <a:tc gridSpan="5">
                  <a:txBody>
                    <a:bodyPr/>
                    <a:lstStyle/>
                    <a:p>
                      <a:pPr algn="ctr" fontAlgn="b"/>
                      <a:r>
                        <a:rPr lang="en-US" sz="600" u="none" strike="noStrike">
                          <a:effectLst/>
                        </a:rPr>
                        <a:t>SUGGESTED </a:t>
                      </a:r>
                      <a:br>
                        <a:rPr lang="en-US" sz="600" u="none" strike="noStrike">
                          <a:effectLst/>
                        </a:rPr>
                      </a:br>
                      <a:r>
                        <a:rPr lang="en-US" sz="600" u="none" strike="noStrike">
                          <a:effectLst/>
                        </a:rPr>
                        <a:t>POINT VALUES</a:t>
                      </a:r>
                      <a:endParaRPr lang="en-US" sz="600" b="1" i="0" u="none" strike="noStrike">
                        <a:solidFill>
                          <a:srgbClr val="000000"/>
                        </a:solidFill>
                        <a:effectLst/>
                        <a:latin typeface="Calibri"/>
                      </a:endParaRPr>
                    </a:p>
                  </a:txBody>
                  <a:tcPr marL="3514" marR="3514" marT="351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600" b="1" i="0" u="none" strike="noStrike">
                        <a:solidFill>
                          <a:srgbClr val="000000"/>
                        </a:solidFill>
                        <a:effectLst/>
                        <a:latin typeface="Calibri"/>
                      </a:endParaRPr>
                    </a:p>
                  </a:txBody>
                  <a:tcPr marL="3514" marR="3514" marT="3514" marB="0" anchor="b"/>
                </a:tc>
                <a:tc gridSpan="5">
                  <a:txBody>
                    <a:bodyPr/>
                    <a:lstStyle/>
                    <a:p>
                      <a:pPr algn="ctr" fontAlgn="b"/>
                      <a:r>
                        <a:rPr lang="en-US" sz="600" u="none" strike="noStrike">
                          <a:effectLst/>
                        </a:rPr>
                        <a:t>CONTESTANTS</a:t>
                      </a:r>
                      <a:endParaRPr lang="en-US" sz="600" b="1" i="0" u="none" strike="noStrike">
                        <a:solidFill>
                          <a:srgbClr val="000000"/>
                        </a:solidFill>
                        <a:effectLst/>
                        <a:latin typeface="Calibri"/>
                      </a:endParaRPr>
                    </a:p>
                  </a:txBody>
                  <a:tcPr marL="3514" marR="3514" marT="351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515332">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Excellent</a:t>
                      </a:r>
                      <a:endParaRPr lang="en-US" sz="500" b="1" i="0" u="none" strike="noStrike">
                        <a:solidFill>
                          <a:srgbClr val="000000"/>
                        </a:solidFill>
                        <a:effectLst/>
                        <a:latin typeface="Calibri"/>
                      </a:endParaRPr>
                    </a:p>
                  </a:txBody>
                  <a:tcPr marL="3514" marR="3514" marT="3514" marB="0" vert="vert270" anchor="b"/>
                </a:tc>
                <a:tc>
                  <a:txBody>
                    <a:bodyPr/>
                    <a:lstStyle/>
                    <a:p>
                      <a:pPr algn="ctr" fontAlgn="b"/>
                      <a:r>
                        <a:rPr lang="en-US" sz="500" u="none" strike="noStrike">
                          <a:effectLst/>
                        </a:rPr>
                        <a:t>Very Good</a:t>
                      </a:r>
                      <a:endParaRPr lang="en-US" sz="500" b="1" i="0" u="none" strike="noStrike">
                        <a:solidFill>
                          <a:srgbClr val="000000"/>
                        </a:solidFill>
                        <a:effectLst/>
                        <a:latin typeface="Calibri"/>
                      </a:endParaRPr>
                    </a:p>
                  </a:txBody>
                  <a:tcPr marL="3514" marR="3514" marT="3514" marB="0" vert="vert270" anchor="b"/>
                </a:tc>
                <a:tc>
                  <a:txBody>
                    <a:bodyPr/>
                    <a:lstStyle/>
                    <a:p>
                      <a:pPr algn="ctr" fontAlgn="b"/>
                      <a:r>
                        <a:rPr lang="en-US" sz="500" u="none" strike="noStrike">
                          <a:effectLst/>
                        </a:rPr>
                        <a:t>Good</a:t>
                      </a:r>
                      <a:endParaRPr lang="en-US" sz="500" b="1" i="0" u="none" strike="noStrike">
                        <a:solidFill>
                          <a:srgbClr val="000000"/>
                        </a:solidFill>
                        <a:effectLst/>
                        <a:latin typeface="Calibri"/>
                      </a:endParaRPr>
                    </a:p>
                  </a:txBody>
                  <a:tcPr marL="3514" marR="3514" marT="3514" marB="0" vert="vert270" anchor="b"/>
                </a:tc>
                <a:tc>
                  <a:txBody>
                    <a:bodyPr/>
                    <a:lstStyle/>
                    <a:p>
                      <a:pPr algn="ctr" fontAlgn="b"/>
                      <a:r>
                        <a:rPr lang="en-US" sz="500" u="none" strike="noStrike">
                          <a:effectLst/>
                        </a:rPr>
                        <a:t>Fair</a:t>
                      </a:r>
                      <a:endParaRPr lang="en-US" sz="500" b="1" i="0" u="none" strike="noStrike">
                        <a:solidFill>
                          <a:srgbClr val="000000"/>
                        </a:solidFill>
                        <a:effectLst/>
                        <a:latin typeface="Calibri"/>
                      </a:endParaRPr>
                    </a:p>
                  </a:txBody>
                  <a:tcPr marL="3514" marR="3514" marT="3514" marB="0" vert="vert270" anchor="b"/>
                </a:tc>
                <a:tc>
                  <a:txBody>
                    <a:bodyPr/>
                    <a:lstStyle/>
                    <a:p>
                      <a:pPr algn="ctr" fontAlgn="b"/>
                      <a:r>
                        <a:rPr lang="en-US" sz="500" u="none" strike="noStrike">
                          <a:effectLst/>
                        </a:rPr>
                        <a:t>Neeeds Work</a:t>
                      </a:r>
                      <a:endParaRPr lang="en-US" sz="500" b="1" i="0" u="none" strike="noStrike">
                        <a:solidFill>
                          <a:srgbClr val="000000"/>
                        </a:solidFill>
                        <a:effectLst/>
                        <a:latin typeface="Calibri"/>
                      </a:endParaRPr>
                    </a:p>
                  </a:txBody>
                  <a:tcPr marL="3514" marR="3514" marT="3514" marB="0" vert="vert27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F</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G</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H</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I</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J</a:t>
                      </a:r>
                      <a:endParaRPr lang="en-US" sz="500" b="1"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04"/>
                  </a:ext>
                </a:extLst>
              </a:tr>
              <a:tr h="234242">
                <a:tc>
                  <a:txBody>
                    <a:bodyPr/>
                    <a:lstStyle/>
                    <a:p>
                      <a:pPr algn="ctr" fontAlgn="ctr"/>
                      <a:r>
                        <a:rPr lang="en-US" sz="600" u="none" strike="noStrike">
                          <a:effectLst/>
                        </a:rPr>
                        <a:t>CONTENT (60)</a:t>
                      </a:r>
                      <a:endParaRPr lang="en-US" sz="6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extLst>
                  <a:ext uri="{0D108BD9-81ED-4DB2-BD59-A6C34878D82A}">
                    <a16:rowId xmlns:a16="http://schemas.microsoft.com/office/drawing/2014/main" val="10005"/>
                  </a:ext>
                </a:extLst>
              </a:tr>
              <a:tr h="468483">
                <a:tc>
                  <a:txBody>
                    <a:bodyPr/>
                    <a:lstStyle/>
                    <a:p>
                      <a:pPr algn="ctr" fontAlgn="ctr"/>
                      <a:r>
                        <a:rPr lang="en-US" sz="500" u="none" strike="noStrike">
                          <a:effectLst/>
                        </a:rPr>
                        <a:t>Essay Development</a:t>
                      </a:r>
                      <a:br>
                        <a:rPr lang="en-US" sz="500" u="none" strike="noStrike">
                          <a:effectLst/>
                        </a:rPr>
                      </a:br>
                      <a:r>
                        <a:rPr lang="en-US" sz="500" u="none" strike="noStrike">
                          <a:effectLst/>
                        </a:rPr>
                        <a:t>structure,</a:t>
                      </a:r>
                      <a:br>
                        <a:rPr lang="en-US" sz="500" u="none" strike="noStrike">
                          <a:effectLst/>
                        </a:rPr>
                      </a:br>
                      <a:r>
                        <a:rPr lang="en-US" sz="500" u="none" strike="noStrike">
                          <a:effectLst/>
                        </a:rPr>
                        <a:t>organization,</a:t>
                      </a:r>
                      <a:br>
                        <a:rPr lang="en-US" sz="500" u="none" strike="noStrike">
                          <a:effectLst/>
                        </a:rPr>
                      </a:br>
                      <a:r>
                        <a:rPr lang="en-US" sz="500" u="none" strike="noStrike">
                          <a:effectLst/>
                        </a:rPr>
                        <a:t>support material</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ctr"/>
                      <a:r>
                        <a:rPr lang="en-US" sz="500" u="none" strike="noStrike">
                          <a:effectLst/>
                        </a:rPr>
                        <a:t>20</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16</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12</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8</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4</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06"/>
                  </a:ext>
                </a:extLst>
              </a:tr>
              <a:tr h="468483">
                <a:tc>
                  <a:txBody>
                    <a:bodyPr/>
                    <a:lstStyle/>
                    <a:p>
                      <a:pPr algn="ctr" fontAlgn="ctr"/>
                      <a:r>
                        <a:rPr lang="en-US" sz="500" u="none" strike="noStrike">
                          <a:effectLst/>
                        </a:rPr>
                        <a:t>Effectiveness</a:t>
                      </a:r>
                      <a:br>
                        <a:rPr lang="en-US" sz="500" u="none" strike="noStrike">
                          <a:effectLst/>
                        </a:rPr>
                      </a:br>
                      <a:r>
                        <a:rPr lang="en-US" sz="500" u="none" strike="noStrike">
                          <a:effectLst/>
                        </a:rPr>
                        <a:t>achievement of</a:t>
                      </a:r>
                      <a:br>
                        <a:rPr lang="en-US" sz="500" u="none" strike="noStrike">
                          <a:effectLst/>
                        </a:rPr>
                      </a:br>
                      <a:r>
                        <a:rPr lang="en-US" sz="500" u="none" strike="noStrike">
                          <a:effectLst/>
                        </a:rPr>
                        <a:t>purpose</a:t>
                      </a:r>
                      <a:br>
                        <a:rPr lang="en-US" sz="500" u="none" strike="noStrike">
                          <a:effectLst/>
                        </a:rPr>
                      </a:br>
                      <a:r>
                        <a:rPr lang="en-US" sz="500" u="none" strike="noStrike">
                          <a:effectLst/>
                        </a:rPr>
                        <a:t>interest, reception</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ctr"/>
                      <a:r>
                        <a:rPr lang="en-US" sz="500" u="none" strike="noStrike">
                          <a:effectLst/>
                        </a:rPr>
                        <a:t>20</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16</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12</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8</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4</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07"/>
                  </a:ext>
                </a:extLst>
              </a:tr>
              <a:tr h="468483">
                <a:tc>
                  <a:txBody>
                    <a:bodyPr/>
                    <a:lstStyle/>
                    <a:p>
                      <a:pPr algn="ctr" fontAlgn="ctr"/>
                      <a:r>
                        <a:rPr lang="en-US" sz="500" u="none" strike="noStrike">
                          <a:effectLst/>
                        </a:rPr>
                        <a:t>Essay Value</a:t>
                      </a:r>
                      <a:br>
                        <a:rPr lang="en-US" sz="500" u="none" strike="noStrike">
                          <a:effectLst/>
                        </a:rPr>
                      </a:br>
                      <a:r>
                        <a:rPr lang="en-US" sz="500" u="none" strike="noStrike">
                          <a:effectLst/>
                        </a:rPr>
                        <a:t>ideas,</a:t>
                      </a:r>
                      <a:br>
                        <a:rPr lang="en-US" sz="500" u="none" strike="noStrike">
                          <a:effectLst/>
                        </a:rPr>
                      </a:br>
                      <a:r>
                        <a:rPr lang="en-US" sz="500" u="none" strike="noStrike">
                          <a:effectLst/>
                        </a:rPr>
                        <a:t>original thought</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ctr"/>
                      <a:r>
                        <a:rPr lang="en-US" sz="500" u="none" strike="noStrike">
                          <a:effectLst/>
                        </a:rPr>
                        <a:t>20</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16</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12</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8</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4</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08"/>
                  </a:ext>
                </a:extLst>
              </a:tr>
              <a:tr h="234242">
                <a:tc>
                  <a:txBody>
                    <a:bodyPr/>
                    <a:lstStyle/>
                    <a:p>
                      <a:pPr algn="ctr" fontAlgn="ctr"/>
                      <a:r>
                        <a:rPr lang="en-US" sz="600" u="none" strike="noStrike">
                          <a:effectLst/>
                        </a:rPr>
                        <a:t>DELIVERY (20)</a:t>
                      </a:r>
                      <a:endParaRPr lang="en-US" sz="6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extLst>
                  <a:ext uri="{0D108BD9-81ED-4DB2-BD59-A6C34878D82A}">
                    <a16:rowId xmlns:a16="http://schemas.microsoft.com/office/drawing/2014/main" val="10009"/>
                  </a:ext>
                </a:extLst>
              </a:tr>
              <a:tr h="468483">
                <a:tc>
                  <a:txBody>
                    <a:bodyPr/>
                    <a:lstStyle/>
                    <a:p>
                      <a:pPr algn="ctr" fontAlgn="ctr"/>
                      <a:r>
                        <a:rPr lang="en-US" sz="500" u="none" strike="noStrike">
                          <a:effectLst/>
                        </a:rPr>
                        <a:t>Sentence</a:t>
                      </a:r>
                      <a:br>
                        <a:rPr lang="en-US" sz="500" u="none" strike="noStrike">
                          <a:effectLst/>
                        </a:rPr>
                      </a:br>
                      <a:r>
                        <a:rPr lang="en-US" sz="500" u="none" strike="noStrike">
                          <a:effectLst/>
                        </a:rPr>
                        <a:t>structure,</a:t>
                      </a:r>
                      <a:br>
                        <a:rPr lang="en-US" sz="500" u="none" strike="noStrike">
                          <a:effectLst/>
                        </a:rPr>
                      </a:br>
                      <a:r>
                        <a:rPr lang="en-US" sz="500" u="none" strike="noStrike">
                          <a:effectLst/>
                        </a:rPr>
                        <a:t>format</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ctr"/>
                      <a:r>
                        <a:rPr lang="en-US" sz="500" u="none" strike="noStrike">
                          <a:effectLst/>
                        </a:rPr>
                        <a:t>10</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8</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6</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4</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2</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10"/>
                  </a:ext>
                </a:extLst>
              </a:tr>
              <a:tr h="468483">
                <a:tc>
                  <a:txBody>
                    <a:bodyPr/>
                    <a:lstStyle/>
                    <a:p>
                      <a:pPr algn="ctr" fontAlgn="ctr"/>
                      <a:r>
                        <a:rPr lang="en-US" sz="500" u="none" strike="noStrike">
                          <a:effectLst/>
                        </a:rPr>
                        <a:t>Paragraph</a:t>
                      </a:r>
                      <a:br>
                        <a:rPr lang="en-US" sz="500" u="none" strike="noStrike">
                          <a:effectLst/>
                        </a:rPr>
                      </a:br>
                      <a:r>
                        <a:rPr lang="en-US" sz="500" u="none" strike="noStrike">
                          <a:effectLst/>
                        </a:rPr>
                        <a:t>logical flow,</a:t>
                      </a:r>
                      <a:br>
                        <a:rPr lang="en-US" sz="500" u="none" strike="noStrike">
                          <a:effectLst/>
                        </a:rPr>
                      </a:br>
                      <a:r>
                        <a:rPr lang="en-US" sz="500" u="none" strike="noStrike">
                          <a:effectLst/>
                        </a:rPr>
                        <a:t>pattern,</a:t>
                      </a:r>
                      <a:br>
                        <a:rPr lang="en-US" sz="500" u="none" strike="noStrike">
                          <a:effectLst/>
                        </a:rPr>
                      </a:br>
                      <a:r>
                        <a:rPr lang="en-US" sz="500" u="none" strike="noStrike">
                          <a:effectLst/>
                        </a:rPr>
                        <a:t>readability</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ctr"/>
                      <a:r>
                        <a:rPr lang="en-US" sz="500" u="none" strike="noStrike">
                          <a:effectLst/>
                        </a:rPr>
                        <a:t>10</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8</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6</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4</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2</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11"/>
                  </a:ext>
                </a:extLst>
              </a:tr>
              <a:tr h="234242">
                <a:tc>
                  <a:txBody>
                    <a:bodyPr/>
                    <a:lstStyle/>
                    <a:p>
                      <a:pPr algn="ctr" fontAlgn="ctr"/>
                      <a:r>
                        <a:rPr lang="en-US" sz="600" u="none" strike="noStrike">
                          <a:effectLst/>
                        </a:rPr>
                        <a:t>LANGUAGE (20)</a:t>
                      </a:r>
                      <a:endParaRPr lang="en-US" sz="6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tc>
                  <a:txBody>
                    <a:bodyPr/>
                    <a:lstStyle/>
                    <a:p>
                      <a:pPr algn="ctr" fontAlgn="ctr"/>
                      <a:endParaRPr lang="en-US" sz="500" b="1" i="0" u="none" strike="noStrike">
                        <a:solidFill>
                          <a:srgbClr val="000000"/>
                        </a:solidFill>
                        <a:effectLst/>
                        <a:latin typeface="Calibri"/>
                      </a:endParaRPr>
                    </a:p>
                  </a:txBody>
                  <a:tcPr marL="3514" marR="3514" marT="3514" marB="0" anchor="ctr"/>
                </a:tc>
                <a:extLst>
                  <a:ext uri="{0D108BD9-81ED-4DB2-BD59-A6C34878D82A}">
                    <a16:rowId xmlns:a16="http://schemas.microsoft.com/office/drawing/2014/main" val="10012"/>
                  </a:ext>
                </a:extLst>
              </a:tr>
              <a:tr h="468483">
                <a:tc>
                  <a:txBody>
                    <a:bodyPr/>
                    <a:lstStyle/>
                    <a:p>
                      <a:pPr algn="ctr" fontAlgn="ctr"/>
                      <a:r>
                        <a:rPr lang="en-US" sz="500" u="none" strike="noStrike">
                          <a:effectLst/>
                        </a:rPr>
                        <a:t>Appropriate</a:t>
                      </a:r>
                      <a:br>
                        <a:rPr lang="en-US" sz="500" u="none" strike="noStrike">
                          <a:effectLst/>
                        </a:rPr>
                      </a:br>
                      <a:r>
                        <a:rPr lang="en-US" sz="500" u="none" strike="noStrike">
                          <a:effectLst/>
                        </a:rPr>
                        <a:t>to essay purpose</a:t>
                      </a:r>
                      <a:br>
                        <a:rPr lang="en-US" sz="500" u="none" strike="noStrike">
                          <a:effectLst/>
                        </a:rPr>
                      </a:br>
                      <a:r>
                        <a:rPr lang="en-US" sz="500" u="none" strike="noStrike">
                          <a:effectLst/>
                        </a:rPr>
                        <a:t>and audience</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ctr"/>
                      <a:r>
                        <a:rPr lang="en-US" sz="500" u="none" strike="noStrike">
                          <a:effectLst/>
                        </a:rPr>
                        <a:t>10</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8</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6</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4</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2</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13"/>
                  </a:ext>
                </a:extLst>
              </a:tr>
              <a:tr h="468483">
                <a:tc>
                  <a:txBody>
                    <a:bodyPr/>
                    <a:lstStyle/>
                    <a:p>
                      <a:pPr algn="ctr" fontAlgn="ctr"/>
                      <a:r>
                        <a:rPr lang="en-US" sz="500" u="none" strike="noStrike">
                          <a:effectLst/>
                        </a:rPr>
                        <a:t>Correct</a:t>
                      </a:r>
                      <a:br>
                        <a:rPr lang="en-US" sz="500" u="none" strike="noStrike">
                          <a:effectLst/>
                        </a:rPr>
                      </a:br>
                      <a:r>
                        <a:rPr lang="en-US" sz="500" u="none" strike="noStrike">
                          <a:effectLst/>
                        </a:rPr>
                        <a:t>grammar,</a:t>
                      </a:r>
                      <a:br>
                        <a:rPr lang="en-US" sz="500" u="none" strike="noStrike">
                          <a:effectLst/>
                        </a:rPr>
                      </a:br>
                      <a:r>
                        <a:rPr lang="en-US" sz="500" u="none" strike="noStrike">
                          <a:effectLst/>
                        </a:rPr>
                        <a:t>punctuation,</a:t>
                      </a:r>
                      <a:br>
                        <a:rPr lang="en-US" sz="500" u="none" strike="noStrike">
                          <a:effectLst/>
                        </a:rPr>
                      </a:br>
                      <a:r>
                        <a:rPr lang="en-US" sz="500" u="none" strike="noStrike">
                          <a:effectLst/>
                        </a:rPr>
                        <a:t>word selection</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ctr"/>
                      <a:r>
                        <a:rPr lang="en-US" sz="500" u="none" strike="noStrike">
                          <a:effectLst/>
                        </a:rPr>
                        <a:t>10</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8</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6</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4</a:t>
                      </a:r>
                      <a:endParaRPr lang="en-US" sz="500" b="0" i="0" u="none" strike="noStrike">
                        <a:solidFill>
                          <a:srgbClr val="000000"/>
                        </a:solidFill>
                        <a:effectLst/>
                        <a:latin typeface="Calibri"/>
                      </a:endParaRPr>
                    </a:p>
                  </a:txBody>
                  <a:tcPr marL="3514" marR="3514" marT="3514" marB="0" anchor="ctr"/>
                </a:tc>
                <a:tc>
                  <a:txBody>
                    <a:bodyPr/>
                    <a:lstStyle/>
                    <a:p>
                      <a:pPr algn="ctr" fontAlgn="ctr"/>
                      <a:r>
                        <a:rPr lang="en-US" sz="500" u="none" strike="noStrike">
                          <a:effectLst/>
                        </a:rPr>
                        <a:t>2</a:t>
                      </a:r>
                      <a:endParaRPr lang="en-US" sz="500" b="0" i="0" u="none" strike="noStrike">
                        <a:solidFill>
                          <a:srgbClr val="000000"/>
                        </a:solidFill>
                        <a:effectLst/>
                        <a:latin typeface="Calibri"/>
                      </a:endParaRPr>
                    </a:p>
                  </a:txBody>
                  <a:tcPr marL="3514" marR="3514" marT="3514" marB="0" anchor="ctr"/>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14"/>
                  </a:ext>
                </a:extLst>
              </a:tr>
              <a:tr h="234242">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F</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G</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H</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I</a:t>
                      </a:r>
                      <a:endParaRPr lang="en-US" sz="5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J</a:t>
                      </a:r>
                      <a:endParaRPr lang="en-US" sz="500" b="1" i="0" u="none" strike="noStrike">
                        <a:solidFill>
                          <a:srgbClr val="000000"/>
                        </a:solidFill>
                        <a:effectLst/>
                        <a:latin typeface="Calibri"/>
                      </a:endParaRPr>
                    </a:p>
                  </a:txBody>
                  <a:tcPr marL="3514" marR="3514" marT="3514" marB="0" anchor="b"/>
                </a:tc>
                <a:extLst>
                  <a:ext uri="{0D108BD9-81ED-4DB2-BD59-A6C34878D82A}">
                    <a16:rowId xmlns:a16="http://schemas.microsoft.com/office/drawing/2014/main" val="10015"/>
                  </a:ext>
                </a:extLst>
              </a:tr>
              <a:tr h="155771">
                <a:tc>
                  <a:txBody>
                    <a:bodyPr/>
                    <a:lstStyle/>
                    <a:p>
                      <a:pPr algn="ctr" fontAlgn="b"/>
                      <a:r>
                        <a:rPr lang="en-US" sz="600" u="none" strike="noStrike">
                          <a:effectLst/>
                        </a:rPr>
                        <a:t>TOTAL SCORE</a:t>
                      </a:r>
                      <a:endParaRPr lang="en-US" sz="600" b="1"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a:effectLst/>
                        </a:rPr>
                        <a:t> </a:t>
                      </a:r>
                      <a:endParaRPr lang="en-US" sz="500" b="0" i="0" u="none" strike="noStrike">
                        <a:solidFill>
                          <a:srgbClr val="000000"/>
                        </a:solidFill>
                        <a:effectLst/>
                        <a:latin typeface="Calibri"/>
                      </a:endParaRPr>
                    </a:p>
                  </a:txBody>
                  <a:tcPr marL="3514" marR="3514" marT="3514" marB="0" anchor="b"/>
                </a:tc>
                <a:tc>
                  <a:txBody>
                    <a:bodyPr/>
                    <a:lstStyle/>
                    <a:p>
                      <a:pPr algn="ctr" fontAlgn="b"/>
                      <a:r>
                        <a:rPr lang="en-US" sz="500" u="none" strike="noStrike" dirty="0">
                          <a:effectLst/>
                        </a:rPr>
                        <a:t> </a:t>
                      </a:r>
                      <a:endParaRPr lang="en-US" sz="500" b="0" i="0" u="none" strike="noStrike" dirty="0">
                        <a:solidFill>
                          <a:srgbClr val="000000"/>
                        </a:solidFill>
                        <a:effectLst/>
                        <a:latin typeface="Calibri"/>
                      </a:endParaRPr>
                    </a:p>
                  </a:txBody>
                  <a:tcPr marL="3514" marR="3514" marT="3514" marB="0" anchor="b"/>
                </a:tc>
                <a:extLst>
                  <a:ext uri="{0D108BD9-81ED-4DB2-BD59-A6C34878D82A}">
                    <a16:rowId xmlns:a16="http://schemas.microsoft.com/office/drawing/2014/main" val="10016"/>
                  </a:ext>
                </a:extLst>
              </a:tr>
            </a:tbl>
          </a:graphicData>
        </a:graphic>
      </p:graphicFrame>
      <p:sp>
        <p:nvSpPr>
          <p:cNvPr id="9" name="TextBox 8"/>
          <p:cNvSpPr txBox="1"/>
          <p:nvPr/>
        </p:nvSpPr>
        <p:spPr>
          <a:xfrm>
            <a:off x="10033000" y="444500"/>
            <a:ext cx="1905000" cy="1569660"/>
          </a:xfrm>
          <a:prstGeom prst="rect">
            <a:avLst/>
          </a:prstGeom>
          <a:noFill/>
        </p:spPr>
        <p:txBody>
          <a:bodyPr wrap="square" rtlCol="0">
            <a:spAutoFit/>
          </a:bodyPr>
          <a:lstStyle/>
          <a:p>
            <a:r>
              <a:rPr lang="en-US" sz="2400" b="1" dirty="0"/>
              <a:t>Judges</a:t>
            </a:r>
          </a:p>
          <a:p>
            <a:r>
              <a:rPr lang="en-US" sz="2400" b="1" dirty="0"/>
              <a:t>Scoring </a:t>
            </a:r>
          </a:p>
          <a:p>
            <a:r>
              <a:rPr lang="en-US" sz="2400" b="1" dirty="0"/>
              <a:t>Sheet</a:t>
            </a:r>
          </a:p>
          <a:p>
            <a:r>
              <a:rPr lang="en-US" sz="2400" b="1" dirty="0"/>
              <a:t>Example</a:t>
            </a:r>
          </a:p>
        </p:txBody>
      </p:sp>
    </p:spTree>
    <p:extLst>
      <p:ext uri="{BB962C8B-B14F-4D97-AF65-F5344CB8AC3E}">
        <p14:creationId xmlns:p14="http://schemas.microsoft.com/office/powerpoint/2010/main" val="1912630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TotalTime>
  <Words>1342</Words>
  <Application>Microsoft Office PowerPoint</Application>
  <PresentationFormat>Widescreen</PresentationFormat>
  <Paragraphs>354</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Britannic Bold</vt:lpstr>
      <vt:lpstr>Calibri</vt:lpstr>
      <vt:lpstr>Calibri Light</vt:lpstr>
      <vt:lpstr>Copperplate Gothic Bold</vt:lpstr>
      <vt:lpstr>Times New Roman</vt:lpstr>
      <vt:lpstr>Office Theme</vt:lpstr>
      <vt:lpstr>National Management Association  Peach Council  Announces</vt:lpstr>
      <vt:lpstr>2023  NMA  PEACH  COUNCIL  ESSAY  WRITING  CONTEST ENTRY  RULES </vt:lpstr>
      <vt:lpstr>THE NMA  PEACH  COUNCIL  2023 ESSAY WRITING CONTEST STUDENT  ENTRY  FORM  INSTRUCTIONS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NMA PEACH COUNCIL  ESSAY WRITING CONTEST ENTRY RULES and GUIDELINES</dc:title>
  <dc:creator>Richardson, Dana A</dc:creator>
  <cp:keywords>Unrestricted</cp:keywords>
  <cp:lastModifiedBy>Donna Lorenz</cp:lastModifiedBy>
  <cp:revision>58</cp:revision>
  <dcterms:created xsi:type="dcterms:W3CDTF">2019-12-16T14:28:41Z</dcterms:created>
  <dcterms:modified xsi:type="dcterms:W3CDTF">2023-02-01T21:23:32Z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ACCT03\drichar9</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ies>
</file>